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71" r:id="rId3"/>
    <p:sldId id="257" r:id="rId4"/>
    <p:sldId id="267" r:id="rId5"/>
    <p:sldId id="258" r:id="rId6"/>
    <p:sldId id="259" r:id="rId7"/>
    <p:sldId id="260" r:id="rId8"/>
    <p:sldId id="261" r:id="rId9"/>
    <p:sldId id="268" r:id="rId10"/>
    <p:sldId id="270" r:id="rId11"/>
    <p:sldId id="272" r:id="rId12"/>
    <p:sldId id="273" r:id="rId13"/>
    <p:sldId id="274" r:id="rId14"/>
    <p:sldId id="275"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1"/>
  </p:normalViewPr>
  <p:slideViewPr>
    <p:cSldViewPr snapToGrid="0">
      <p:cViewPr varScale="1">
        <p:scale>
          <a:sx n="101" d="100"/>
          <a:sy n="101" d="100"/>
        </p:scale>
        <p:origin x="8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C0D7E-958A-024C-BC5B-2C8D20B5157E}" type="datetimeFigureOut">
              <a:rPr lang="en-US" smtClean="0"/>
              <a:t>6/12/2023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0DF01-F4DF-FE46-B93D-5CF5F940A636}" type="slidenum">
              <a:rPr lang="en-US" smtClean="0"/>
              <a:t>‹#›</a:t>
            </a:fld>
            <a:endParaRPr lang="en-US"/>
          </a:p>
        </p:txBody>
      </p:sp>
    </p:spTree>
    <p:extLst>
      <p:ext uri="{BB962C8B-B14F-4D97-AF65-F5344CB8AC3E}">
        <p14:creationId xmlns:p14="http://schemas.microsoft.com/office/powerpoint/2010/main" val="636705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different cultural identities include race, age, gender, sex, socioeconomic status, sexual orientation, religious beliefs, and national origin. </a:t>
            </a:r>
          </a:p>
        </p:txBody>
      </p:sp>
      <p:sp>
        <p:nvSpPr>
          <p:cNvPr id="4" name="Slide Number Placeholder 3"/>
          <p:cNvSpPr>
            <a:spLocks noGrp="1"/>
          </p:cNvSpPr>
          <p:nvPr>
            <p:ph type="sldNum" sz="quarter" idx="5"/>
          </p:nvPr>
        </p:nvSpPr>
        <p:spPr/>
        <p:txBody>
          <a:bodyPr/>
          <a:lstStyle/>
          <a:p>
            <a:fld id="{9AC0DF01-F4DF-FE46-B93D-5CF5F940A636}" type="slidenum">
              <a:rPr lang="en-US" smtClean="0"/>
              <a:t>7</a:t>
            </a:fld>
            <a:endParaRPr lang="en-US"/>
          </a:p>
        </p:txBody>
      </p:sp>
    </p:spTree>
    <p:extLst>
      <p:ext uri="{BB962C8B-B14F-4D97-AF65-F5344CB8AC3E}">
        <p14:creationId xmlns:p14="http://schemas.microsoft.com/office/powerpoint/2010/main" val="1286479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Cultural humility allows one to understand the different power dynamics. </a:t>
            </a:r>
          </a:p>
        </p:txBody>
      </p:sp>
      <p:sp>
        <p:nvSpPr>
          <p:cNvPr id="4" name="Slide Number Placeholder 3"/>
          <p:cNvSpPr>
            <a:spLocks noGrp="1"/>
          </p:cNvSpPr>
          <p:nvPr>
            <p:ph type="sldNum" sz="quarter" idx="5"/>
          </p:nvPr>
        </p:nvSpPr>
        <p:spPr/>
        <p:txBody>
          <a:bodyPr/>
          <a:lstStyle/>
          <a:p>
            <a:fld id="{9AC0DF01-F4DF-FE46-B93D-5CF5F940A636}" type="slidenum">
              <a:rPr lang="en-US" smtClean="0"/>
              <a:t>8</a:t>
            </a:fld>
            <a:endParaRPr lang="en-US"/>
          </a:p>
        </p:txBody>
      </p:sp>
    </p:spTree>
    <p:extLst>
      <p:ext uri="{BB962C8B-B14F-4D97-AF65-F5344CB8AC3E}">
        <p14:creationId xmlns:p14="http://schemas.microsoft.com/office/powerpoint/2010/main" val="375205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4737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2804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4655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40423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6042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8728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8550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2540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4171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2175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6/12/2023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94682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6/12/2023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89674923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etterup.com/blog/cultural-humility-vs-cultural-competence#:~:text=Cultural%20competence%20emphasizes%20the%20knowledge,in%20a%20totally%20unexpected%20way" TargetMode="External"/><Relationship Id="rId7" Type="http://schemas.openxmlformats.org/officeDocument/2006/relationships/hyperlink" Target="https://socostrategicplan.org/racial-equity-and-social-justice/" TargetMode="External"/><Relationship Id="rId2" Type="http://schemas.openxmlformats.org/officeDocument/2006/relationships/hyperlink" Target="https://nccc.georgetown.edu/curricula/culturalcompetence.html" TargetMode="External"/><Relationship Id="rId1" Type="http://schemas.openxmlformats.org/officeDocument/2006/relationships/slideLayout" Target="../slideLayouts/slideLayout2.xml"/><Relationship Id="rId6" Type="http://schemas.openxmlformats.org/officeDocument/2006/relationships/hyperlink" Target="https://www.sonomacounty.com/articles/native-american-heritage-sonoma-county#:~:text=Long%20before%20we%20became%20known,%2C%20Miwok%2C%20and%20Wappo%20tribes" TargetMode="External"/><Relationship Id="rId5" Type="http://schemas.openxmlformats.org/officeDocument/2006/relationships/hyperlink" Target="https://doi.org/10.1176/appi.focus.20190027" TargetMode="External"/><Relationship Id="rId4" Type="http://schemas.openxmlformats.org/officeDocument/2006/relationships/hyperlink" Target="https://inclusion.uoregon.edu/what-cultural-humility-bas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2EF435-A12F-AEE1-DDF4-D6B1F9D71F08}"/>
              </a:ext>
            </a:extLst>
          </p:cNvPr>
          <p:cNvSpPr>
            <a:spLocks noGrp="1"/>
          </p:cNvSpPr>
          <p:nvPr>
            <p:ph type="ctrTitle"/>
          </p:nvPr>
        </p:nvSpPr>
        <p:spPr>
          <a:xfrm>
            <a:off x="838200" y="1122363"/>
            <a:ext cx="6105525" cy="2387600"/>
          </a:xfrm>
        </p:spPr>
        <p:txBody>
          <a:bodyPr>
            <a:normAutofit/>
          </a:bodyPr>
          <a:lstStyle/>
          <a:p>
            <a:pPr algn="l"/>
            <a:r>
              <a:rPr lang="en-US" dirty="0">
                <a:solidFill>
                  <a:srgbClr val="FFFFFF"/>
                </a:solidFill>
              </a:rPr>
              <a:t>Cultural Competence vs. Cultural Humility </a:t>
            </a:r>
          </a:p>
        </p:txBody>
      </p:sp>
      <p:sp>
        <p:nvSpPr>
          <p:cNvPr id="3" name="Subtitle 2">
            <a:extLst>
              <a:ext uri="{FF2B5EF4-FFF2-40B4-BE49-F238E27FC236}">
                <a16:creationId xmlns:a16="http://schemas.microsoft.com/office/drawing/2014/main" id="{8CF5E4C0-3A39-6941-6FE7-6BC62C586813}"/>
              </a:ext>
            </a:extLst>
          </p:cNvPr>
          <p:cNvSpPr>
            <a:spLocks noGrp="1"/>
          </p:cNvSpPr>
          <p:nvPr>
            <p:ph type="subTitle" idx="1"/>
          </p:nvPr>
        </p:nvSpPr>
        <p:spPr>
          <a:xfrm>
            <a:off x="838200" y="3602038"/>
            <a:ext cx="6105525" cy="1655762"/>
          </a:xfrm>
        </p:spPr>
        <p:txBody>
          <a:bodyPr>
            <a:normAutofit fontScale="85000" lnSpcReduction="20000"/>
          </a:bodyPr>
          <a:lstStyle/>
          <a:p>
            <a:pPr algn="l"/>
            <a:r>
              <a:rPr lang="en-US" sz="2200" dirty="0">
                <a:solidFill>
                  <a:schemeClr val="accent1">
                    <a:lumMod val="50000"/>
                  </a:schemeClr>
                </a:solidFill>
              </a:rPr>
              <a:t>The importance of mastering these two concepts when serving underrepresented communities</a:t>
            </a:r>
          </a:p>
          <a:p>
            <a:pPr algn="l"/>
            <a:r>
              <a:rPr lang="en-US" sz="2200" b="1" i="1" dirty="0">
                <a:solidFill>
                  <a:schemeClr val="tx2">
                    <a:lumMod val="50000"/>
                    <a:lumOff val="50000"/>
                  </a:schemeClr>
                </a:solidFill>
              </a:rPr>
              <a:t>By Estefania Huerta</a:t>
            </a:r>
          </a:p>
          <a:p>
            <a:pPr algn="l"/>
            <a:r>
              <a:rPr lang="en-US" sz="2200" b="1" i="1" dirty="0">
                <a:solidFill>
                  <a:schemeClr val="tx2">
                    <a:lumMod val="50000"/>
                    <a:lumOff val="50000"/>
                  </a:schemeClr>
                </a:solidFill>
              </a:rPr>
              <a:t>University of San Francisco; Master of Public Health, 2023</a:t>
            </a:r>
          </a:p>
        </p:txBody>
      </p:sp>
      <p:sp>
        <p:nvSpPr>
          <p:cNvPr id="21" name="Rectangle 20">
            <a:extLst>
              <a:ext uri="{FF2B5EF4-FFF2-40B4-BE49-F238E27FC236}">
                <a16:creationId xmlns:a16="http://schemas.microsoft.com/office/drawing/2014/main" id="{1FD32A06-E9FE-4F5A-88A6-84905A72C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5675" y="0"/>
            <a:ext cx="4883277" cy="6858000"/>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FD714DA-9650-1F14-DBA3-03E6A93B0809}"/>
              </a:ext>
            </a:extLst>
          </p:cNvPr>
          <p:cNvPicPr>
            <a:picLocks noChangeAspect="1"/>
          </p:cNvPicPr>
          <p:nvPr/>
        </p:nvPicPr>
        <p:blipFill rotWithShape="1">
          <a:blip r:embed="rId2">
            <a:alphaModFix amt="60000"/>
          </a:blip>
          <a:srcRect l="3193" r="52838" b="-1"/>
          <a:stretch/>
        </p:blipFill>
        <p:spPr>
          <a:xfrm>
            <a:off x="7305675" y="-3319"/>
            <a:ext cx="4883278" cy="6858000"/>
          </a:xfrm>
          <a:prstGeom prst="rect">
            <a:avLst/>
          </a:prstGeom>
        </p:spPr>
      </p:pic>
    </p:spTree>
    <p:extLst>
      <p:ext uri="{BB962C8B-B14F-4D97-AF65-F5344CB8AC3E}">
        <p14:creationId xmlns:p14="http://schemas.microsoft.com/office/powerpoint/2010/main" val="262935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2B04-39C6-C204-C879-04AA37DF22A4}"/>
              </a:ext>
            </a:extLst>
          </p:cNvPr>
          <p:cNvSpPr>
            <a:spLocks noGrp="1"/>
          </p:cNvSpPr>
          <p:nvPr>
            <p:ph type="title"/>
          </p:nvPr>
        </p:nvSpPr>
        <p:spPr/>
        <p:txBody>
          <a:bodyPr/>
          <a:lstStyle/>
          <a:p>
            <a:r>
              <a:rPr lang="en-US" dirty="0"/>
              <a:t>Recommendations for GHAC</a:t>
            </a:r>
          </a:p>
        </p:txBody>
      </p:sp>
      <p:sp>
        <p:nvSpPr>
          <p:cNvPr id="3" name="Content Placeholder 2">
            <a:extLst>
              <a:ext uri="{FF2B5EF4-FFF2-40B4-BE49-F238E27FC236}">
                <a16:creationId xmlns:a16="http://schemas.microsoft.com/office/drawing/2014/main" id="{AF6D3960-4A3E-F2CE-4B9A-09BAA5727973}"/>
              </a:ext>
            </a:extLst>
          </p:cNvPr>
          <p:cNvSpPr>
            <a:spLocks noGrp="1"/>
          </p:cNvSpPr>
          <p:nvPr>
            <p:ph idx="1"/>
          </p:nvPr>
        </p:nvSpPr>
        <p:spPr/>
        <p:txBody>
          <a:bodyPr>
            <a:normAutofit lnSpcReduction="10000"/>
          </a:bodyPr>
          <a:lstStyle/>
          <a:p>
            <a:r>
              <a:rPr lang="en-US" dirty="0"/>
              <a:t>GHAC staff and interns should be open to learn from parents and children about resources that their cultural context might contribute to healing. </a:t>
            </a:r>
          </a:p>
          <a:p>
            <a:r>
              <a:rPr lang="en-US" dirty="0"/>
              <a:t>Allow families to openly speak about their cultural frameworks not only in the school setting but also throughout the community.</a:t>
            </a:r>
          </a:p>
          <a:p>
            <a:r>
              <a:rPr lang="en-US" dirty="0"/>
              <a:t>How can we support people across the County who face threats because of being undocumented or homeless? </a:t>
            </a:r>
          </a:p>
        </p:txBody>
      </p:sp>
    </p:spTree>
    <p:extLst>
      <p:ext uri="{BB962C8B-B14F-4D97-AF65-F5344CB8AC3E}">
        <p14:creationId xmlns:p14="http://schemas.microsoft.com/office/powerpoint/2010/main" val="197294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B5E8-6B35-D4AA-8A2D-85A2C5ED0385}"/>
              </a:ext>
            </a:extLst>
          </p:cNvPr>
          <p:cNvSpPr>
            <a:spLocks noGrp="1"/>
          </p:cNvSpPr>
          <p:nvPr>
            <p:ph type="title"/>
          </p:nvPr>
        </p:nvSpPr>
        <p:spPr/>
        <p:txBody>
          <a:bodyPr>
            <a:normAutofit fontScale="90000"/>
          </a:bodyPr>
          <a:lstStyle/>
          <a:p>
            <a:r>
              <a:rPr lang="en-US" sz="5400" b="1" dirty="0">
                <a:effectLst/>
                <a:latin typeface="Cambria" panose="02040503050406030204" pitchFamily="18" charset="0"/>
              </a:rPr>
              <a:t>Race Privilege </a:t>
            </a:r>
            <a:br>
              <a:rPr lang="en-US" dirty="0"/>
            </a:br>
            <a:endParaRPr lang="en-US" dirty="0"/>
          </a:p>
        </p:txBody>
      </p:sp>
      <p:sp>
        <p:nvSpPr>
          <p:cNvPr id="3" name="Content Placeholder 2">
            <a:extLst>
              <a:ext uri="{FF2B5EF4-FFF2-40B4-BE49-F238E27FC236}">
                <a16:creationId xmlns:a16="http://schemas.microsoft.com/office/drawing/2014/main" id="{9DE49DB2-C0A1-8113-0AB4-B90A2A40EB35}"/>
              </a:ext>
            </a:extLst>
          </p:cNvPr>
          <p:cNvSpPr>
            <a:spLocks noGrp="1"/>
          </p:cNvSpPr>
          <p:nvPr>
            <p:ph idx="1"/>
          </p:nvPr>
        </p:nvSpPr>
        <p:spPr>
          <a:xfrm>
            <a:off x="638175" y="1343818"/>
            <a:ext cx="10515600" cy="3998306"/>
          </a:xfrm>
        </p:spPr>
        <p:txBody>
          <a:bodyPr>
            <a:normAutofit fontScale="85000" lnSpcReduction="20000"/>
          </a:bodyPr>
          <a:lstStyle/>
          <a:p>
            <a:pPr marL="228600" indent="0">
              <a:buNone/>
            </a:pPr>
            <a:endParaRPr lang="en-US" dirty="0"/>
          </a:p>
          <a:p>
            <a:r>
              <a:rPr lang="en-US" sz="1800" b="1" dirty="0">
                <a:solidFill>
                  <a:srgbClr val="C00000">
                    <a:alpha val="70000"/>
                  </a:srgbClr>
                </a:solidFill>
                <a:effectLst/>
                <a:latin typeface="Cambria" panose="02040503050406030204" pitchFamily="18" charset="0"/>
              </a:rPr>
              <a:t>I can look at the mainstream media and find people of my race represented fairly and in a wide range of roles </a:t>
            </a:r>
            <a:endParaRPr lang="en-US" b="1" dirty="0">
              <a:solidFill>
                <a:srgbClr val="C00000">
                  <a:alpha val="70000"/>
                </a:srgbClr>
              </a:solidFill>
            </a:endParaRPr>
          </a:p>
          <a:p>
            <a:r>
              <a:rPr lang="en-US" sz="1800" b="1" dirty="0">
                <a:solidFill>
                  <a:srgbClr val="C00000">
                    <a:alpha val="70000"/>
                  </a:srgbClr>
                </a:solidFill>
                <a:effectLst/>
                <a:latin typeface="Cambria" panose="02040503050406030204" pitchFamily="18" charset="0"/>
              </a:rPr>
              <a:t>Schools in my community teach about my race and heritage and present it in positive ways throughout the year </a:t>
            </a:r>
            <a:endParaRPr lang="en-US" b="1" dirty="0">
              <a:solidFill>
                <a:srgbClr val="C00000">
                  <a:alpha val="70000"/>
                </a:srgbClr>
              </a:solidFill>
            </a:endParaRPr>
          </a:p>
          <a:p>
            <a:r>
              <a:rPr lang="en-US" sz="1800" dirty="0">
                <a:effectLst/>
                <a:latin typeface="Cambria" panose="02040503050406030204" pitchFamily="18" charset="0"/>
              </a:rPr>
              <a:t>I can go shopping alone most of the time, pretty well assured that I will not be followed or closely watched by store employees because of my race </a:t>
            </a:r>
            <a:endParaRPr lang="en-US" dirty="0"/>
          </a:p>
          <a:p>
            <a:r>
              <a:rPr lang="en-US" sz="1800" dirty="0">
                <a:effectLst/>
                <a:latin typeface="Cambria" panose="02040503050406030204" pitchFamily="18" charset="0"/>
              </a:rPr>
              <a:t>I can take a job with an employer who believes in Affirmative Action without people thinking I got my job only because of my race </a:t>
            </a:r>
            <a:endParaRPr lang="en-US" dirty="0"/>
          </a:p>
          <a:p>
            <a:r>
              <a:rPr lang="en-US" sz="1800" dirty="0">
                <a:effectLst/>
                <a:latin typeface="Cambria" panose="02040503050406030204" pitchFamily="18" charset="0"/>
              </a:rPr>
              <a:t>When I use credit cards or checks for a face-to-face transaction, I don’t have to wonder whether someone will challenge my financial reliability because of my race </a:t>
            </a:r>
            <a:endParaRPr lang="en-US" dirty="0"/>
          </a:p>
          <a:p>
            <a:r>
              <a:rPr lang="en-US" sz="1800" dirty="0">
                <a:effectLst/>
                <a:latin typeface="Cambria" panose="02040503050406030204" pitchFamily="18" charset="0"/>
              </a:rPr>
              <a:t>I can do well in a challenging situation without being called a credit to my race I am never asked to speak for all the people of my racial group </a:t>
            </a:r>
            <a:endParaRPr lang="en-US" dirty="0"/>
          </a:p>
          <a:p>
            <a:r>
              <a:rPr lang="en-US" sz="1800" b="1" dirty="0">
                <a:solidFill>
                  <a:srgbClr val="C00000">
                    <a:alpha val="70000"/>
                  </a:srgbClr>
                </a:solidFill>
                <a:effectLst/>
                <a:latin typeface="Cambria" panose="02040503050406030204" pitchFamily="18" charset="0"/>
              </a:rPr>
              <a:t>I can consider many options—social, political, or professional—without asking whether a person of my race would be accepted or allowed to do what I want to do </a:t>
            </a:r>
            <a:endParaRPr lang="en-US" b="1" dirty="0">
              <a:solidFill>
                <a:srgbClr val="C00000">
                  <a:alpha val="70000"/>
                </a:srgbClr>
              </a:solidFill>
            </a:endParaRPr>
          </a:p>
          <a:p>
            <a:endParaRPr lang="en-US" dirty="0"/>
          </a:p>
        </p:txBody>
      </p:sp>
    </p:spTree>
    <p:extLst>
      <p:ext uri="{BB962C8B-B14F-4D97-AF65-F5344CB8AC3E}">
        <p14:creationId xmlns:p14="http://schemas.microsoft.com/office/powerpoint/2010/main" val="130104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6F56-84D8-3541-49A7-4B432057315B}"/>
              </a:ext>
            </a:extLst>
          </p:cNvPr>
          <p:cNvSpPr>
            <a:spLocks noGrp="1"/>
          </p:cNvSpPr>
          <p:nvPr>
            <p:ph type="title"/>
          </p:nvPr>
        </p:nvSpPr>
        <p:spPr/>
        <p:txBody>
          <a:bodyPr/>
          <a:lstStyle/>
          <a:p>
            <a:r>
              <a:rPr lang="en-US" dirty="0"/>
              <a:t>Gender Privilege</a:t>
            </a:r>
          </a:p>
        </p:txBody>
      </p:sp>
      <p:sp>
        <p:nvSpPr>
          <p:cNvPr id="3" name="Content Placeholder 2">
            <a:extLst>
              <a:ext uri="{FF2B5EF4-FFF2-40B4-BE49-F238E27FC236}">
                <a16:creationId xmlns:a16="http://schemas.microsoft.com/office/drawing/2014/main" id="{09E3AE43-E79A-0682-1E42-F6EC0DAD9223}"/>
              </a:ext>
            </a:extLst>
          </p:cNvPr>
          <p:cNvSpPr>
            <a:spLocks noGrp="1"/>
          </p:cNvSpPr>
          <p:nvPr>
            <p:ph idx="1"/>
          </p:nvPr>
        </p:nvSpPr>
        <p:spPr>
          <a:xfrm>
            <a:off x="666750" y="1429847"/>
            <a:ext cx="10515600" cy="3998306"/>
          </a:xfrm>
        </p:spPr>
        <p:txBody>
          <a:bodyPr>
            <a:normAutofit/>
          </a:bodyPr>
          <a:lstStyle/>
          <a:p>
            <a:endParaRPr lang="en-US" dirty="0"/>
          </a:p>
          <a:p>
            <a:r>
              <a:rPr lang="en-US" sz="1800" dirty="0">
                <a:effectLst/>
                <a:latin typeface="Cambria" panose="02040503050406030204" pitchFamily="18" charset="0"/>
              </a:rPr>
              <a:t>If I have children and a successful career, few people will ask me how I balance my professional and private lives </a:t>
            </a:r>
            <a:endParaRPr lang="en-US" dirty="0"/>
          </a:p>
          <a:p>
            <a:r>
              <a:rPr lang="en-US" sz="1800" b="1" dirty="0">
                <a:solidFill>
                  <a:srgbClr val="C00000">
                    <a:alpha val="70000"/>
                  </a:srgbClr>
                </a:solidFill>
                <a:effectLst/>
                <a:latin typeface="Cambria" panose="02040503050406030204" pitchFamily="18" charset="0"/>
              </a:rPr>
              <a:t>My elected representatives are mostly people of my gender. The more prestigious and powerful the elected position, the more this is true. </a:t>
            </a:r>
            <a:endParaRPr lang="en-US" b="1" dirty="0">
              <a:solidFill>
                <a:srgbClr val="C00000">
                  <a:alpha val="70000"/>
                </a:srgbClr>
              </a:solidFill>
            </a:endParaRPr>
          </a:p>
          <a:p>
            <a:r>
              <a:rPr lang="en-US" sz="1800" dirty="0">
                <a:effectLst/>
                <a:latin typeface="Cambria" panose="02040503050406030204" pitchFamily="18" charset="0"/>
              </a:rPr>
              <a:t>When I ask to see “the person in charge” odds are I will face a person of my gender. The higher-up in the organization the person is, the surer I can be. </a:t>
            </a:r>
            <a:endParaRPr lang="en-US" dirty="0"/>
          </a:p>
          <a:p>
            <a:r>
              <a:rPr lang="en-US" sz="1800" b="1" dirty="0">
                <a:solidFill>
                  <a:srgbClr val="C00000">
                    <a:alpha val="70000"/>
                  </a:srgbClr>
                </a:solidFill>
                <a:effectLst/>
                <a:latin typeface="Cambria" panose="02040503050406030204" pitchFamily="18" charset="0"/>
              </a:rPr>
              <a:t>In general, I am not under much pressure to be thin or worry about how people will respond to me if I am overweight. </a:t>
            </a:r>
            <a:endParaRPr lang="en-US" b="1" dirty="0">
              <a:solidFill>
                <a:srgbClr val="C00000">
                  <a:alpha val="70000"/>
                </a:srgbClr>
              </a:solidFill>
            </a:endParaRPr>
          </a:p>
          <a:p>
            <a:endParaRPr lang="en-US" dirty="0"/>
          </a:p>
        </p:txBody>
      </p:sp>
    </p:spTree>
    <p:extLst>
      <p:ext uri="{BB962C8B-B14F-4D97-AF65-F5344CB8AC3E}">
        <p14:creationId xmlns:p14="http://schemas.microsoft.com/office/powerpoint/2010/main" val="231731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A00F-834C-F461-AF09-173399577E0B}"/>
              </a:ext>
            </a:extLst>
          </p:cNvPr>
          <p:cNvSpPr>
            <a:spLocks noGrp="1"/>
          </p:cNvSpPr>
          <p:nvPr>
            <p:ph type="title"/>
          </p:nvPr>
        </p:nvSpPr>
        <p:spPr/>
        <p:txBody>
          <a:bodyPr/>
          <a:lstStyle/>
          <a:p>
            <a:r>
              <a:rPr lang="en-US" dirty="0"/>
              <a:t>Ability Privilege</a:t>
            </a:r>
          </a:p>
        </p:txBody>
      </p:sp>
      <p:sp>
        <p:nvSpPr>
          <p:cNvPr id="3" name="Content Placeholder 2">
            <a:extLst>
              <a:ext uri="{FF2B5EF4-FFF2-40B4-BE49-F238E27FC236}">
                <a16:creationId xmlns:a16="http://schemas.microsoft.com/office/drawing/2014/main" id="{C008AA96-F320-F565-4464-A460FAAB648B}"/>
              </a:ext>
            </a:extLst>
          </p:cNvPr>
          <p:cNvSpPr>
            <a:spLocks noGrp="1"/>
          </p:cNvSpPr>
          <p:nvPr>
            <p:ph idx="1"/>
          </p:nvPr>
        </p:nvSpPr>
        <p:spPr>
          <a:xfrm>
            <a:off x="623888" y="1749425"/>
            <a:ext cx="10515600" cy="3998306"/>
          </a:xfrm>
        </p:spPr>
        <p:txBody>
          <a:bodyPr>
            <a:normAutofit fontScale="85000" lnSpcReduction="10000"/>
          </a:bodyPr>
          <a:lstStyle/>
          <a:p>
            <a:pPr marL="228600" indent="0">
              <a:buNone/>
            </a:pPr>
            <a:endParaRPr lang="en-US" dirty="0"/>
          </a:p>
          <a:p>
            <a:r>
              <a:rPr lang="en-US" sz="1800" b="1" dirty="0">
                <a:solidFill>
                  <a:srgbClr val="C00000">
                    <a:alpha val="70000"/>
                  </a:srgbClr>
                </a:solidFill>
                <a:effectLst/>
                <a:latin typeface="Cambria" panose="02040503050406030204" pitchFamily="18" charset="0"/>
              </a:rPr>
              <a:t>I can assume that I will easily have physical access to any building</a:t>
            </a:r>
            <a:br>
              <a:rPr lang="en-US" sz="1800" b="1" dirty="0">
                <a:solidFill>
                  <a:srgbClr val="C00000">
                    <a:alpha val="70000"/>
                  </a:srgbClr>
                </a:solidFill>
                <a:effectLst/>
                <a:latin typeface="Cambria" panose="02040503050406030204" pitchFamily="18" charset="0"/>
              </a:rPr>
            </a:br>
            <a:endParaRPr lang="en-US" sz="1800" b="1" dirty="0">
              <a:solidFill>
                <a:srgbClr val="C00000">
                  <a:alpha val="70000"/>
                </a:srgbClr>
              </a:solidFill>
              <a:effectLst/>
              <a:latin typeface="Cambria" panose="02040503050406030204" pitchFamily="18" charset="0"/>
            </a:endParaRPr>
          </a:p>
          <a:p>
            <a:r>
              <a:rPr lang="en-US" sz="1800" b="1" dirty="0">
                <a:solidFill>
                  <a:srgbClr val="C00000">
                    <a:alpha val="70000"/>
                  </a:srgbClr>
                </a:solidFill>
                <a:effectLst/>
                <a:latin typeface="Cambria" panose="02040503050406030204" pitchFamily="18" charset="0"/>
              </a:rPr>
              <a:t>I have never been taunted or teased, or socially ostracized due to a disability </a:t>
            </a:r>
            <a:endParaRPr lang="en-US" b="1" dirty="0">
              <a:solidFill>
                <a:srgbClr val="C00000">
                  <a:alpha val="70000"/>
                </a:srgbClr>
              </a:solidFill>
            </a:endParaRPr>
          </a:p>
          <a:p>
            <a:pPr marL="228600" indent="0">
              <a:buNone/>
            </a:pPr>
            <a:endParaRPr lang="en-US" sz="1800" b="1" dirty="0">
              <a:solidFill>
                <a:srgbClr val="C00000">
                  <a:alpha val="70000"/>
                </a:srgbClr>
              </a:solidFill>
              <a:effectLst/>
              <a:latin typeface="Cambria" panose="02040503050406030204" pitchFamily="18" charset="0"/>
            </a:endParaRPr>
          </a:p>
          <a:p>
            <a:pPr marL="228600" indent="0">
              <a:buNone/>
            </a:pPr>
            <a:r>
              <a:rPr lang="en-US" sz="1800" b="1" dirty="0">
                <a:solidFill>
                  <a:srgbClr val="C00000">
                    <a:alpha val="70000"/>
                  </a:srgbClr>
                </a:solidFill>
                <a:effectLst/>
                <a:latin typeface="Cambria" panose="02040503050406030204" pitchFamily="18" charset="0"/>
              </a:rPr>
              <a:t>I can do well in challenging situations without being told what an inspiration I must be to other people because of my ability status </a:t>
            </a:r>
            <a:endParaRPr lang="en-US" b="1" dirty="0">
              <a:solidFill>
                <a:srgbClr val="C00000">
                  <a:alpha val="70000"/>
                </a:srgbClr>
              </a:solidFill>
            </a:endParaRPr>
          </a:p>
          <a:p>
            <a:r>
              <a:rPr lang="en-US" sz="1800" dirty="0">
                <a:effectLst/>
                <a:latin typeface="Cambria" panose="02040503050406030204" pitchFamily="18" charset="0"/>
              </a:rPr>
              <a:t>I can go shopping alone and expect to find appropriate accommodations to make the experience hassle-free </a:t>
            </a:r>
            <a:endParaRPr lang="en-US" dirty="0"/>
          </a:p>
          <a:p>
            <a:r>
              <a:rPr lang="en-US" sz="1800" dirty="0">
                <a:effectLst/>
                <a:latin typeface="Cambria" panose="02040503050406030204" pitchFamily="18" charset="0"/>
              </a:rPr>
              <a:t>I can hear what’s going on around me without using an assistive device I can easily see the letters on this page </a:t>
            </a:r>
            <a:endParaRPr lang="en-US" dirty="0"/>
          </a:p>
          <a:p>
            <a:r>
              <a:rPr lang="en-US" sz="1800" dirty="0">
                <a:effectLst/>
                <a:latin typeface="Cambria" panose="02040503050406030204" pitchFamily="18" charset="0"/>
              </a:rPr>
              <a:t>I am reasonably certain that others do not think that my intelligence is lacking, just because of my physical status </a:t>
            </a:r>
            <a:endParaRPr lang="en-US" dirty="0"/>
          </a:p>
          <a:p>
            <a:r>
              <a:rPr lang="en-US" sz="1800" dirty="0">
                <a:effectLst/>
                <a:latin typeface="Cambria" panose="02040503050406030204" pitchFamily="18" charset="0"/>
              </a:rPr>
              <a:t>If I am fired, not given a raise, or not hired, I do not question if It had anything to do with my physical or mental ability </a:t>
            </a:r>
            <a:endParaRPr lang="en-US" dirty="0"/>
          </a:p>
          <a:p>
            <a:endParaRPr lang="en-US" dirty="0"/>
          </a:p>
        </p:txBody>
      </p:sp>
    </p:spTree>
    <p:extLst>
      <p:ext uri="{BB962C8B-B14F-4D97-AF65-F5344CB8AC3E}">
        <p14:creationId xmlns:p14="http://schemas.microsoft.com/office/powerpoint/2010/main" val="1844332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D9C48-E5FA-811C-391C-8C7316DFA7F8}"/>
              </a:ext>
            </a:extLst>
          </p:cNvPr>
          <p:cNvSpPr>
            <a:spLocks noGrp="1"/>
          </p:cNvSpPr>
          <p:nvPr>
            <p:ph type="title"/>
          </p:nvPr>
        </p:nvSpPr>
        <p:spPr/>
        <p:txBody>
          <a:bodyPr/>
          <a:lstStyle/>
          <a:p>
            <a:r>
              <a:rPr lang="en-US" dirty="0"/>
              <a:t>Financial Privilege</a:t>
            </a:r>
          </a:p>
        </p:txBody>
      </p:sp>
      <p:sp>
        <p:nvSpPr>
          <p:cNvPr id="3" name="Content Placeholder 2">
            <a:extLst>
              <a:ext uri="{FF2B5EF4-FFF2-40B4-BE49-F238E27FC236}">
                <a16:creationId xmlns:a16="http://schemas.microsoft.com/office/drawing/2014/main" id="{45C06C9D-2F20-FA2A-298B-FF4472FA8205}"/>
              </a:ext>
            </a:extLst>
          </p:cNvPr>
          <p:cNvSpPr>
            <a:spLocks noGrp="1"/>
          </p:cNvSpPr>
          <p:nvPr>
            <p:ph idx="1"/>
          </p:nvPr>
        </p:nvSpPr>
        <p:spPr>
          <a:xfrm>
            <a:off x="709612" y="1735745"/>
            <a:ext cx="10515600" cy="3998306"/>
          </a:xfrm>
        </p:spPr>
        <p:txBody>
          <a:bodyPr>
            <a:normAutofit fontScale="85000" lnSpcReduction="10000"/>
          </a:bodyPr>
          <a:lstStyle/>
          <a:p>
            <a:r>
              <a:rPr lang="en-US" sz="1800" b="1" dirty="0">
                <a:effectLst/>
                <a:latin typeface="Cambria" panose="02040503050406030204" pitchFamily="18" charset="0"/>
              </a:rPr>
              <a:t>Financial Privilege </a:t>
            </a:r>
            <a:endParaRPr lang="en-US" dirty="0"/>
          </a:p>
          <a:p>
            <a:r>
              <a:rPr lang="en-US" sz="1800" b="1" dirty="0">
                <a:solidFill>
                  <a:srgbClr val="C00000">
                    <a:alpha val="70000"/>
                  </a:srgbClr>
                </a:solidFill>
                <a:effectLst/>
                <a:latin typeface="Cambria" panose="02040503050406030204" pitchFamily="18" charset="0"/>
              </a:rPr>
              <a:t>I never had to skip meals and go hungry many times because there was not enough money to buy food when you were growing up </a:t>
            </a:r>
            <a:endParaRPr lang="en-US" b="1" dirty="0">
              <a:solidFill>
                <a:srgbClr val="C00000">
                  <a:alpha val="70000"/>
                </a:srgbClr>
              </a:solidFill>
            </a:endParaRPr>
          </a:p>
          <a:p>
            <a:r>
              <a:rPr lang="en-US" sz="1800" b="1" dirty="0">
                <a:solidFill>
                  <a:srgbClr val="C00000">
                    <a:alpha val="70000"/>
                  </a:srgbClr>
                </a:solidFill>
                <a:effectLst/>
                <a:latin typeface="Cambria" panose="02040503050406030204" pitchFamily="18" charset="0"/>
              </a:rPr>
              <a:t>If my financial safety net fails, I can fall back on family </a:t>
            </a:r>
            <a:endParaRPr lang="en-US" b="1" dirty="0">
              <a:solidFill>
                <a:srgbClr val="C00000">
                  <a:alpha val="70000"/>
                </a:srgbClr>
              </a:solidFill>
            </a:endParaRPr>
          </a:p>
          <a:p>
            <a:r>
              <a:rPr lang="en-US" sz="1800" dirty="0">
                <a:effectLst/>
                <a:latin typeface="Cambria" panose="02040503050406030204" pitchFamily="18" charset="0"/>
              </a:rPr>
              <a:t>You can advocate for your class without having to worry about being seen as looking for a handout </a:t>
            </a:r>
            <a:endParaRPr lang="en-US" dirty="0"/>
          </a:p>
          <a:p>
            <a:r>
              <a:rPr lang="en-US" sz="1800" dirty="0">
                <a:effectLst/>
                <a:latin typeface="Cambria" panose="02040503050406030204" pitchFamily="18" charset="0"/>
              </a:rPr>
              <a:t>New products are designed and marketed with your social class in mind If you find yourself in a legally perilous situation, you can hire an attorney </a:t>
            </a:r>
            <a:endParaRPr lang="en-US" dirty="0"/>
          </a:p>
          <a:p>
            <a:r>
              <a:rPr lang="en-US" sz="1800" dirty="0">
                <a:effectLst/>
                <a:latin typeface="Cambria" panose="02040503050406030204" pitchFamily="18" charset="0"/>
              </a:rPr>
              <a:t>You can walk around your neighborhood at night without legitimate concern for your safety </a:t>
            </a:r>
            <a:endParaRPr lang="en-US" dirty="0"/>
          </a:p>
          <a:p>
            <a:r>
              <a:rPr lang="en-US" sz="1800" dirty="0">
                <a:effectLst/>
                <a:latin typeface="Cambria" panose="02040503050406030204" pitchFamily="18" charset="0"/>
              </a:rPr>
              <a:t>In case of medical illness, you don’t have to decide against going to the doctor/hospital/clinic due to economic reasons. </a:t>
            </a:r>
            <a:endParaRPr lang="en-US" dirty="0"/>
          </a:p>
          <a:p>
            <a:r>
              <a:rPr lang="en-US" sz="1800" dirty="0">
                <a:effectLst/>
                <a:latin typeface="Cambria" panose="02040503050406030204" pitchFamily="18" charset="0"/>
              </a:rPr>
              <a:t>You can update your wardrobe with new clothes </a:t>
            </a:r>
            <a:endParaRPr lang="en-US" dirty="0"/>
          </a:p>
          <a:p>
            <a:r>
              <a:rPr lang="en-US" sz="1800" dirty="0">
                <a:effectLst/>
                <a:latin typeface="Cambria" panose="02040503050406030204" pitchFamily="18" charset="0"/>
              </a:rPr>
              <a:t>You’ve never looked into a paycheck advance business (“Check into Cash”) and have never used one </a:t>
            </a:r>
            <a:endParaRPr lang="en-US" dirty="0"/>
          </a:p>
          <a:p>
            <a:r>
              <a:rPr lang="en-US" sz="1800" b="1" dirty="0">
                <a:solidFill>
                  <a:srgbClr val="C00000">
                    <a:alpha val="70000"/>
                  </a:srgbClr>
                </a:solidFill>
                <a:effectLst/>
                <a:latin typeface="Cambria" panose="02040503050406030204" pitchFamily="18" charset="0"/>
              </a:rPr>
              <a:t>Whenever you’ve moved out of your home it has been voluntary, and you had another home to move to </a:t>
            </a:r>
            <a:endParaRPr lang="en-US" b="1" dirty="0">
              <a:solidFill>
                <a:srgbClr val="C00000">
                  <a:alpha val="70000"/>
                </a:srgbClr>
              </a:solidFill>
            </a:endParaRPr>
          </a:p>
          <a:p>
            <a:endParaRPr lang="en-US" dirty="0"/>
          </a:p>
        </p:txBody>
      </p:sp>
    </p:spTree>
    <p:extLst>
      <p:ext uri="{BB962C8B-B14F-4D97-AF65-F5344CB8AC3E}">
        <p14:creationId xmlns:p14="http://schemas.microsoft.com/office/powerpoint/2010/main" val="5165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65341-19E6-4A27-A19B-939E61B8308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90372D7-0DAF-B422-341B-7270445807D4}"/>
              </a:ext>
            </a:extLst>
          </p:cNvPr>
          <p:cNvSpPr>
            <a:spLocks noGrp="1"/>
          </p:cNvSpPr>
          <p:nvPr>
            <p:ph idx="1"/>
          </p:nvPr>
        </p:nvSpPr>
        <p:spPr/>
        <p:txBody>
          <a:bodyPr>
            <a:normAutofit fontScale="47500" lnSpcReduction="20000"/>
          </a:bodyPr>
          <a:lstStyle/>
          <a:p>
            <a:r>
              <a:rPr lang="en-US" sz="2000" dirty="0">
                <a:hlinkClick r:id="rId2"/>
              </a:rPr>
              <a:t>https://nccc.georgetown.edu/curricula/culturalcompetence.html</a:t>
            </a:r>
            <a:endParaRPr lang="en-US" sz="2000" dirty="0"/>
          </a:p>
          <a:p>
            <a:r>
              <a:rPr lang="en-US" sz="2000" dirty="0">
                <a:hlinkClick r:id="rId3"/>
              </a:rPr>
              <a:t>https://www.betterup.com/blog/cultural-humility-vs-cultural-competence#:~:text=Cultural%20competence%20emphasizes%20the%20knowledge,in%20a%20totally%20unexpected%20way</a:t>
            </a:r>
            <a:r>
              <a:rPr lang="en-US" sz="2000" dirty="0"/>
              <a:t>.</a:t>
            </a:r>
          </a:p>
          <a:p>
            <a:r>
              <a:rPr lang="en-US" sz="2000" dirty="0">
                <a:hlinkClick r:id="rId4"/>
              </a:rPr>
              <a:t>https://inclusion.uoregon.edu/what-cultural-humility-basics</a:t>
            </a:r>
            <a:endParaRPr lang="en-US" sz="2000" dirty="0"/>
          </a:p>
          <a:p>
            <a:r>
              <a:rPr lang="en-US" dirty="0" err="1">
                <a:effectLst/>
              </a:rPr>
              <a:t>Ranjbar</a:t>
            </a:r>
            <a:r>
              <a:rPr lang="en-US" dirty="0">
                <a:effectLst/>
              </a:rPr>
              <a:t>, N., </a:t>
            </a:r>
            <a:r>
              <a:rPr lang="en-US" dirty="0" err="1">
                <a:effectLst/>
              </a:rPr>
              <a:t>Erb</a:t>
            </a:r>
            <a:r>
              <a:rPr lang="en-US" dirty="0">
                <a:effectLst/>
              </a:rPr>
              <a:t>, M., Mohammad, O., &amp; Moreno, F. A. (2020). Trauma-Informed Care and Cultural Humility in the Mental Health Care of People From Minoritized Communities. </a:t>
            </a:r>
            <a:r>
              <a:rPr lang="en-US" i="1" dirty="0">
                <a:effectLst/>
              </a:rPr>
              <a:t>Focus (American Psychiatric Publishing)</a:t>
            </a:r>
            <a:r>
              <a:rPr lang="en-US" dirty="0">
                <a:effectLst/>
              </a:rPr>
              <a:t>, </a:t>
            </a:r>
            <a:r>
              <a:rPr lang="en-US" i="1" dirty="0">
                <a:effectLst/>
              </a:rPr>
              <a:t>18</a:t>
            </a:r>
            <a:r>
              <a:rPr lang="en-US" dirty="0">
                <a:effectLst/>
              </a:rPr>
              <a:t>(1), 8–15. </a:t>
            </a:r>
            <a:r>
              <a:rPr lang="en-US" dirty="0">
                <a:effectLst/>
                <a:hlinkClick r:id="rId5"/>
              </a:rPr>
              <a:t>https://doi.org/10.1176/appi.focus.20190027</a:t>
            </a:r>
            <a:endParaRPr lang="en-US" dirty="0">
              <a:effectLst/>
            </a:endParaRPr>
          </a:p>
          <a:p>
            <a:r>
              <a:rPr lang="en-US" dirty="0">
                <a:effectLst/>
                <a:hlinkClick r:id="rId6"/>
              </a:rPr>
              <a:t>https://www.sonomacounty.com/articles/native-american-heritage-sonoma-county#:~:text=Long%20before%20we%20became%20known,%2C%20Miwok%2C%20and%20Wappo%20tribes</a:t>
            </a:r>
            <a:r>
              <a:rPr lang="en-US" dirty="0">
                <a:effectLst/>
              </a:rPr>
              <a:t>.</a:t>
            </a:r>
          </a:p>
          <a:p>
            <a:r>
              <a:rPr lang="en-US" dirty="0">
                <a:effectLst/>
                <a:hlinkClick r:id="rId7"/>
              </a:rPr>
              <a:t>https://socostrategicplan.org/racial-equity-and-social-justice/</a:t>
            </a:r>
            <a:endParaRPr lang="en-US" dirty="0">
              <a:effectLst/>
            </a:endParaRPr>
          </a:p>
          <a:p>
            <a:endParaRPr lang="en-US" dirty="0">
              <a:effectLst/>
            </a:endParaRPr>
          </a:p>
          <a:p>
            <a:endParaRPr lang="en-US" dirty="0">
              <a:effectLst/>
            </a:endParaRPr>
          </a:p>
          <a:p>
            <a:endParaRPr lang="en-US" dirty="0">
              <a:effectLst/>
            </a:endParaRPr>
          </a:p>
          <a:p>
            <a:br>
              <a:rPr lang="en-US" dirty="0">
                <a:effectLst/>
              </a:rPr>
            </a:br>
            <a:endParaRPr lang="en-US" dirty="0">
              <a:effectLst/>
            </a:endParaRPr>
          </a:p>
          <a:p>
            <a:endParaRPr lang="en-US" dirty="0"/>
          </a:p>
        </p:txBody>
      </p:sp>
    </p:spTree>
    <p:extLst>
      <p:ext uri="{BB962C8B-B14F-4D97-AF65-F5344CB8AC3E}">
        <p14:creationId xmlns:p14="http://schemas.microsoft.com/office/powerpoint/2010/main" val="53364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64D8-C938-B1AB-E7B4-CDCCFF0EBBFF}"/>
              </a:ext>
            </a:extLst>
          </p:cNvPr>
          <p:cNvSpPr>
            <a:spLocks noGrp="1"/>
          </p:cNvSpPr>
          <p:nvPr>
            <p:ph type="title"/>
          </p:nvPr>
        </p:nvSpPr>
        <p:spPr/>
        <p:txBody>
          <a:bodyPr/>
          <a:lstStyle/>
          <a:p>
            <a:r>
              <a:rPr lang="en-US" dirty="0"/>
              <a:t>Native Land Acknowledgment</a:t>
            </a:r>
          </a:p>
        </p:txBody>
      </p:sp>
      <p:sp>
        <p:nvSpPr>
          <p:cNvPr id="3" name="Content Placeholder 2">
            <a:extLst>
              <a:ext uri="{FF2B5EF4-FFF2-40B4-BE49-F238E27FC236}">
                <a16:creationId xmlns:a16="http://schemas.microsoft.com/office/drawing/2014/main" id="{3F24A7AE-3302-6ABD-2F40-15A8050EA570}"/>
              </a:ext>
            </a:extLst>
          </p:cNvPr>
          <p:cNvSpPr>
            <a:spLocks noGrp="1"/>
          </p:cNvSpPr>
          <p:nvPr>
            <p:ph idx="1"/>
          </p:nvPr>
        </p:nvSpPr>
        <p:spPr/>
        <p:txBody>
          <a:bodyPr>
            <a:normAutofit fontScale="92500" lnSpcReduction="20000"/>
          </a:bodyPr>
          <a:lstStyle/>
          <a:p>
            <a:r>
              <a:rPr lang="en-US" dirty="0"/>
              <a:t>Sonoma County is home to the </a:t>
            </a:r>
            <a:r>
              <a:rPr lang="en-US" i="1" dirty="0"/>
              <a:t>Pomo, Miwok</a:t>
            </a:r>
            <a:r>
              <a:rPr lang="en-US" dirty="0"/>
              <a:t>, and </a:t>
            </a:r>
            <a:r>
              <a:rPr lang="en-US" i="1" dirty="0"/>
              <a:t>Wappo tribes.</a:t>
            </a:r>
          </a:p>
          <a:p>
            <a:r>
              <a:rPr lang="en-US" dirty="0"/>
              <a:t>Ancestors of these tribes belong to tribal groups such as the </a:t>
            </a:r>
            <a:r>
              <a:rPr lang="en-US" i="1" dirty="0"/>
              <a:t>Cloverdale Rancheria of Pomo Indians</a:t>
            </a:r>
            <a:r>
              <a:rPr lang="en-US" dirty="0"/>
              <a:t>, the </a:t>
            </a:r>
            <a:r>
              <a:rPr lang="en-US" i="1" dirty="0"/>
              <a:t>Kashia band of Pomo Indians of the Stewarts Point Rancheria</a:t>
            </a:r>
            <a:r>
              <a:rPr lang="en-US" dirty="0"/>
              <a:t>, the </a:t>
            </a:r>
            <a:r>
              <a:rPr lang="en-US" i="1" dirty="0"/>
              <a:t>Dry Creek Rancheria Band of Pomo Indians</a:t>
            </a:r>
            <a:r>
              <a:rPr lang="en-US" dirty="0"/>
              <a:t>, and the </a:t>
            </a:r>
            <a:r>
              <a:rPr lang="en-US" i="1" dirty="0"/>
              <a:t>Federated Indians of Graton Rancheria</a:t>
            </a:r>
            <a:r>
              <a:rPr lang="en-US" dirty="0"/>
              <a:t>. </a:t>
            </a:r>
          </a:p>
          <a:p>
            <a:r>
              <a:rPr lang="en-US" dirty="0"/>
              <a:t>Places in Sonoma County to visit to further learn about Native American art and traditions is the Santa Rosa Junior College Campus (SRJC) Multicultural Museum and the California Indian Museum and Cultural Center (CIMCC), also located in Santa Rosa.  </a:t>
            </a:r>
          </a:p>
          <a:p>
            <a:endParaRPr lang="en-US" dirty="0"/>
          </a:p>
          <a:p>
            <a:endParaRPr lang="en-US" dirty="0"/>
          </a:p>
        </p:txBody>
      </p:sp>
    </p:spTree>
    <p:extLst>
      <p:ext uri="{BB962C8B-B14F-4D97-AF65-F5344CB8AC3E}">
        <p14:creationId xmlns:p14="http://schemas.microsoft.com/office/powerpoint/2010/main" val="39455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F226C-6DB3-C2C2-296C-40E20C293D38}"/>
              </a:ext>
            </a:extLst>
          </p:cNvPr>
          <p:cNvSpPr>
            <a:spLocks noGrp="1"/>
          </p:cNvSpPr>
          <p:nvPr>
            <p:ph type="title"/>
          </p:nvPr>
        </p:nvSpPr>
        <p:spPr/>
        <p:txBody>
          <a:bodyPr/>
          <a:lstStyle/>
          <a:p>
            <a:r>
              <a:rPr lang="en-US" dirty="0"/>
              <a:t>Cultural Competence</a:t>
            </a:r>
          </a:p>
        </p:txBody>
      </p:sp>
      <p:sp>
        <p:nvSpPr>
          <p:cNvPr id="3" name="Content Placeholder 2">
            <a:extLst>
              <a:ext uri="{FF2B5EF4-FFF2-40B4-BE49-F238E27FC236}">
                <a16:creationId xmlns:a16="http://schemas.microsoft.com/office/drawing/2014/main" id="{C47A1AF3-6821-9FD3-A95A-3C715048AB9F}"/>
              </a:ext>
            </a:extLst>
          </p:cNvPr>
          <p:cNvSpPr>
            <a:spLocks noGrp="1"/>
          </p:cNvSpPr>
          <p:nvPr>
            <p:ph idx="1"/>
          </p:nvPr>
        </p:nvSpPr>
        <p:spPr/>
        <p:txBody>
          <a:bodyPr/>
          <a:lstStyle/>
          <a:p>
            <a:r>
              <a:rPr lang="en-US" dirty="0"/>
              <a:t>The latest definition of cultural competence, defined by </a:t>
            </a:r>
            <a:r>
              <a:rPr lang="en-US" i="1" dirty="0"/>
              <a:t>The U.S Department of Health and Human Services </a:t>
            </a:r>
            <a:r>
              <a:rPr lang="en-US" dirty="0"/>
              <a:t>is, “the ability to provide services to clients that honor different cultural beliefs, interpersonal styles, attitudes and behaviors and the use of multicultural staff in the policy development, administration and provision of those services”. </a:t>
            </a:r>
          </a:p>
        </p:txBody>
      </p:sp>
    </p:spTree>
    <p:extLst>
      <p:ext uri="{BB962C8B-B14F-4D97-AF65-F5344CB8AC3E}">
        <p14:creationId xmlns:p14="http://schemas.microsoft.com/office/powerpoint/2010/main" val="322393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5AA5-A842-9A45-E5C1-C0075579BAAE}"/>
              </a:ext>
            </a:extLst>
          </p:cNvPr>
          <p:cNvSpPr>
            <a:spLocks noGrp="1"/>
          </p:cNvSpPr>
          <p:nvPr>
            <p:ph type="title"/>
          </p:nvPr>
        </p:nvSpPr>
        <p:spPr/>
        <p:txBody>
          <a:bodyPr/>
          <a:lstStyle/>
          <a:p>
            <a:r>
              <a:rPr lang="en-US" dirty="0"/>
              <a:t>Principles of Cultural Competence</a:t>
            </a:r>
          </a:p>
        </p:txBody>
      </p:sp>
      <p:sp>
        <p:nvSpPr>
          <p:cNvPr id="3" name="Content Placeholder 2">
            <a:extLst>
              <a:ext uri="{FF2B5EF4-FFF2-40B4-BE49-F238E27FC236}">
                <a16:creationId xmlns:a16="http://schemas.microsoft.com/office/drawing/2014/main" id="{357D251C-99C5-050D-8A2E-B68BE7CC9D1E}"/>
              </a:ext>
            </a:extLst>
          </p:cNvPr>
          <p:cNvSpPr>
            <a:spLocks noGrp="1"/>
          </p:cNvSpPr>
          <p:nvPr>
            <p:ph idx="1"/>
          </p:nvPr>
        </p:nvSpPr>
        <p:spPr>
          <a:xfrm>
            <a:off x="752856" y="1715360"/>
            <a:ext cx="10515600" cy="4624479"/>
          </a:xfrm>
        </p:spPr>
        <p:txBody>
          <a:bodyPr/>
          <a:lstStyle/>
          <a:p>
            <a:r>
              <a:rPr lang="en-US" sz="2400" dirty="0"/>
              <a:t>1. Define culture broadly </a:t>
            </a:r>
          </a:p>
          <a:p>
            <a:r>
              <a:rPr lang="en-US" sz="2400" dirty="0"/>
              <a:t>2. Value cultural beliefs </a:t>
            </a:r>
          </a:p>
          <a:p>
            <a:r>
              <a:rPr lang="en-US" sz="2400" dirty="0"/>
              <a:t>3. Recognize complexity in language interpretation</a:t>
            </a:r>
          </a:p>
          <a:p>
            <a:r>
              <a:rPr lang="en-US" sz="2400" dirty="0"/>
              <a:t>4. Facilitate learning between providers and communities</a:t>
            </a:r>
          </a:p>
          <a:p>
            <a:r>
              <a:rPr lang="en-US" sz="2400" dirty="0"/>
              <a:t>5. Involve community in defining and addressing service needs.</a:t>
            </a:r>
          </a:p>
          <a:p>
            <a:r>
              <a:rPr lang="en-US" sz="2400" dirty="0"/>
              <a:t>6.Collaborate with other agencies</a:t>
            </a:r>
          </a:p>
          <a:p>
            <a:r>
              <a:rPr lang="en-US" sz="2400" dirty="0"/>
              <a:t>7. Professionalize staff hiring and training</a:t>
            </a:r>
          </a:p>
          <a:p>
            <a:r>
              <a:rPr lang="en-US" dirty="0"/>
              <a:t>8. Institutionalize cultural competence</a:t>
            </a:r>
          </a:p>
        </p:txBody>
      </p:sp>
    </p:spTree>
    <p:extLst>
      <p:ext uri="{BB962C8B-B14F-4D97-AF65-F5344CB8AC3E}">
        <p14:creationId xmlns:p14="http://schemas.microsoft.com/office/powerpoint/2010/main" val="307986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665D-20CF-E428-E542-9E774C4F4988}"/>
              </a:ext>
            </a:extLst>
          </p:cNvPr>
          <p:cNvSpPr>
            <a:spLocks noGrp="1"/>
          </p:cNvSpPr>
          <p:nvPr>
            <p:ph type="title"/>
          </p:nvPr>
        </p:nvSpPr>
        <p:spPr/>
        <p:txBody>
          <a:bodyPr/>
          <a:lstStyle/>
          <a:p>
            <a:r>
              <a:rPr lang="en-US" dirty="0"/>
              <a:t>Cultural Humility</a:t>
            </a:r>
          </a:p>
        </p:txBody>
      </p:sp>
      <p:sp>
        <p:nvSpPr>
          <p:cNvPr id="3" name="Content Placeholder 2">
            <a:extLst>
              <a:ext uri="{FF2B5EF4-FFF2-40B4-BE49-F238E27FC236}">
                <a16:creationId xmlns:a16="http://schemas.microsoft.com/office/drawing/2014/main" id="{F769066A-DEAD-93A6-8F24-69421A441EC7}"/>
              </a:ext>
            </a:extLst>
          </p:cNvPr>
          <p:cNvSpPr>
            <a:spLocks noGrp="1"/>
          </p:cNvSpPr>
          <p:nvPr>
            <p:ph idx="1"/>
          </p:nvPr>
        </p:nvSpPr>
        <p:spPr/>
        <p:txBody>
          <a:bodyPr>
            <a:normAutofit fontScale="92500"/>
          </a:bodyPr>
          <a:lstStyle/>
          <a:p>
            <a:r>
              <a:rPr lang="en-US" dirty="0"/>
              <a:t>Defined by the University of Oregon as “A personal lifelong commitment to self-evaluation and self-critique whereby the individual not only learns about another’s culture, but one starts with an examination of her or his own beliefs and cultural identities.” </a:t>
            </a:r>
          </a:p>
          <a:p>
            <a:r>
              <a:rPr lang="en-US" dirty="0"/>
              <a:t>In other words, when practicing cultural humility, you are admitting that cultural experience is something that one cannot fully comprehend but still seeks to be appreciative and respectful. </a:t>
            </a:r>
          </a:p>
          <a:p>
            <a:endParaRPr lang="en-US" dirty="0"/>
          </a:p>
        </p:txBody>
      </p:sp>
    </p:spTree>
    <p:extLst>
      <p:ext uri="{BB962C8B-B14F-4D97-AF65-F5344CB8AC3E}">
        <p14:creationId xmlns:p14="http://schemas.microsoft.com/office/powerpoint/2010/main" val="186495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97303-A47C-0AA2-5ABB-A1B9DA420181}"/>
              </a:ext>
            </a:extLst>
          </p:cNvPr>
          <p:cNvSpPr>
            <a:spLocks noGrp="1"/>
          </p:cNvSpPr>
          <p:nvPr>
            <p:ph type="title"/>
          </p:nvPr>
        </p:nvSpPr>
        <p:spPr/>
        <p:txBody>
          <a:bodyPr>
            <a:normAutofit fontScale="90000"/>
          </a:bodyPr>
          <a:lstStyle/>
          <a:p>
            <a:r>
              <a:rPr lang="en-US" dirty="0"/>
              <a:t>Key attributes to practicing cultural humility</a:t>
            </a:r>
          </a:p>
        </p:txBody>
      </p:sp>
      <p:sp>
        <p:nvSpPr>
          <p:cNvPr id="3" name="Content Placeholder 2">
            <a:extLst>
              <a:ext uri="{FF2B5EF4-FFF2-40B4-BE49-F238E27FC236}">
                <a16:creationId xmlns:a16="http://schemas.microsoft.com/office/drawing/2014/main" id="{64CA6D36-E5F6-FA14-1ACA-9B8B8E753496}"/>
              </a:ext>
            </a:extLst>
          </p:cNvPr>
          <p:cNvSpPr>
            <a:spLocks noGrp="1"/>
          </p:cNvSpPr>
          <p:nvPr>
            <p:ph idx="1"/>
          </p:nvPr>
        </p:nvSpPr>
        <p:spPr/>
        <p:txBody>
          <a:bodyPr>
            <a:normAutofit fontScale="92500" lnSpcReduction="20000"/>
          </a:bodyPr>
          <a:lstStyle/>
          <a:p>
            <a:r>
              <a:rPr lang="en-US" dirty="0"/>
              <a:t>* Openness</a:t>
            </a:r>
          </a:p>
          <a:p>
            <a:r>
              <a:rPr lang="en-US" dirty="0"/>
              <a:t>* Self-Awareness/Reflection</a:t>
            </a:r>
          </a:p>
          <a:p>
            <a:r>
              <a:rPr lang="en-US" dirty="0"/>
              <a:t>*Lifelong learning</a:t>
            </a:r>
          </a:p>
          <a:p>
            <a:r>
              <a:rPr lang="en-US" dirty="0"/>
              <a:t>*Institutional accountability</a:t>
            </a:r>
          </a:p>
          <a:p>
            <a:r>
              <a:rPr lang="en-US" dirty="0"/>
              <a:t>*Empathy and compassion</a:t>
            </a:r>
          </a:p>
          <a:p>
            <a:r>
              <a:rPr lang="en-US" dirty="0"/>
              <a:t>*To be “other-oriented”</a:t>
            </a:r>
          </a:p>
          <a:p>
            <a:r>
              <a:rPr lang="en-US" dirty="0"/>
              <a:t>*Acknowledge power imbalances and Balancing power imbalances</a:t>
            </a:r>
          </a:p>
        </p:txBody>
      </p:sp>
    </p:spTree>
    <p:extLst>
      <p:ext uri="{BB962C8B-B14F-4D97-AF65-F5344CB8AC3E}">
        <p14:creationId xmlns:p14="http://schemas.microsoft.com/office/powerpoint/2010/main" val="326083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3F7D-CBD3-94CA-DF12-A903F030625F}"/>
              </a:ext>
            </a:extLst>
          </p:cNvPr>
          <p:cNvSpPr>
            <a:spLocks noGrp="1"/>
          </p:cNvSpPr>
          <p:nvPr>
            <p:ph type="title"/>
          </p:nvPr>
        </p:nvSpPr>
        <p:spPr/>
        <p:txBody>
          <a:bodyPr>
            <a:normAutofit fontScale="90000"/>
          </a:bodyPr>
          <a:lstStyle/>
          <a:p>
            <a:r>
              <a:rPr lang="en-US" dirty="0"/>
              <a:t>It is ok to not know, it is ok to ask questions…</a:t>
            </a:r>
          </a:p>
        </p:txBody>
      </p:sp>
      <p:sp>
        <p:nvSpPr>
          <p:cNvPr id="3" name="Content Placeholder 2">
            <a:extLst>
              <a:ext uri="{FF2B5EF4-FFF2-40B4-BE49-F238E27FC236}">
                <a16:creationId xmlns:a16="http://schemas.microsoft.com/office/drawing/2014/main" id="{3C21552E-9BAB-919F-E0BA-6C3B3BE41045}"/>
              </a:ext>
            </a:extLst>
          </p:cNvPr>
          <p:cNvSpPr>
            <a:spLocks noGrp="1"/>
          </p:cNvSpPr>
          <p:nvPr>
            <p:ph idx="1"/>
          </p:nvPr>
        </p:nvSpPr>
        <p:spPr/>
        <p:txBody>
          <a:bodyPr>
            <a:normAutofit fontScale="92500" lnSpcReduction="10000"/>
          </a:bodyPr>
          <a:lstStyle/>
          <a:p>
            <a:r>
              <a:rPr lang="en-US" dirty="0"/>
              <a:t>We need to do our best to practice different social identities to better serve our communities that have encountered any traumatic experiences.</a:t>
            </a:r>
          </a:p>
          <a:p>
            <a:r>
              <a:rPr lang="en-US" dirty="0"/>
              <a:t>According to the Substance Abuse and Mental Health Services Administration (SAMHSA): “Individual trauma results from an event, series of events, or set of circumstances that is experienced by an individual as physically and emotionally harmful or threatening and that has lasting adverse effects on the individuals physical, social, emotional, or spiritual well-being.” </a:t>
            </a:r>
          </a:p>
        </p:txBody>
      </p:sp>
    </p:spTree>
    <p:extLst>
      <p:ext uri="{BB962C8B-B14F-4D97-AF65-F5344CB8AC3E}">
        <p14:creationId xmlns:p14="http://schemas.microsoft.com/office/powerpoint/2010/main" val="21515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0B2A1-9B84-E550-83F6-106FCBB75AF2}"/>
              </a:ext>
            </a:extLst>
          </p:cNvPr>
          <p:cNvSpPr>
            <a:spLocks noGrp="1"/>
          </p:cNvSpPr>
          <p:nvPr>
            <p:ph type="title"/>
          </p:nvPr>
        </p:nvSpPr>
        <p:spPr/>
        <p:txBody>
          <a:bodyPr>
            <a:normAutofit fontScale="90000"/>
          </a:bodyPr>
          <a:lstStyle/>
          <a:p>
            <a:r>
              <a:rPr lang="en-US" dirty="0"/>
              <a:t>How do Cultural Competency and Cultural Humility relate with ACE’s</a:t>
            </a:r>
          </a:p>
        </p:txBody>
      </p:sp>
      <p:sp>
        <p:nvSpPr>
          <p:cNvPr id="3" name="Content Placeholder 2">
            <a:extLst>
              <a:ext uri="{FF2B5EF4-FFF2-40B4-BE49-F238E27FC236}">
                <a16:creationId xmlns:a16="http://schemas.microsoft.com/office/drawing/2014/main" id="{A91959B0-30FD-0FEA-E8BE-22C3697A5C3D}"/>
              </a:ext>
            </a:extLst>
          </p:cNvPr>
          <p:cNvSpPr>
            <a:spLocks noGrp="1"/>
          </p:cNvSpPr>
          <p:nvPr>
            <p:ph idx="1"/>
          </p:nvPr>
        </p:nvSpPr>
        <p:spPr/>
        <p:txBody>
          <a:bodyPr>
            <a:normAutofit fontScale="85000" lnSpcReduction="20000"/>
          </a:bodyPr>
          <a:lstStyle/>
          <a:p>
            <a:r>
              <a:rPr lang="en-US" sz="2600" dirty="0"/>
              <a:t>When working in a trauma-informed setting, individuals need to understand that trauma is influenced by both culture and individual factors.</a:t>
            </a:r>
          </a:p>
          <a:p>
            <a:r>
              <a:rPr lang="en-US" sz="2600" dirty="0"/>
              <a:t>When practicing cultural humility in the workplace and different areas in your life, you are allowing healing to happen to those who have encountered any sort of traumatic experience</a:t>
            </a:r>
          </a:p>
          <a:p>
            <a:r>
              <a:rPr lang="en-US" sz="2600" dirty="0"/>
              <a:t>People that have encountered traumatic events often deal with loss of empowerment, choice, and trustworthiness and so practicing trauma-informed care through cultural humility can have the power to counteract these things.</a:t>
            </a:r>
          </a:p>
          <a:p>
            <a:r>
              <a:rPr lang="en-US" sz="2600" dirty="0"/>
              <a:t>We can practice Cultural humility by guiding individuals, not trying to fix them. </a:t>
            </a:r>
          </a:p>
          <a:p>
            <a:endParaRPr lang="en-US" dirty="0"/>
          </a:p>
          <a:p>
            <a:endParaRPr lang="en-US" dirty="0"/>
          </a:p>
        </p:txBody>
      </p:sp>
    </p:spTree>
    <p:extLst>
      <p:ext uri="{BB962C8B-B14F-4D97-AF65-F5344CB8AC3E}">
        <p14:creationId xmlns:p14="http://schemas.microsoft.com/office/powerpoint/2010/main" val="42088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2752E-0159-352A-C0F5-F806D74B7436}"/>
              </a:ext>
            </a:extLst>
          </p:cNvPr>
          <p:cNvSpPr>
            <a:spLocks noGrp="1"/>
          </p:cNvSpPr>
          <p:nvPr>
            <p:ph type="title"/>
          </p:nvPr>
        </p:nvSpPr>
        <p:spPr/>
        <p:txBody>
          <a:bodyPr>
            <a:normAutofit fontScale="90000"/>
          </a:bodyPr>
          <a:lstStyle/>
          <a:p>
            <a:r>
              <a:rPr lang="en-US" dirty="0"/>
              <a:t>What is Sonoma County already doing?</a:t>
            </a:r>
          </a:p>
        </p:txBody>
      </p:sp>
      <p:sp>
        <p:nvSpPr>
          <p:cNvPr id="3" name="Content Placeholder 2">
            <a:extLst>
              <a:ext uri="{FF2B5EF4-FFF2-40B4-BE49-F238E27FC236}">
                <a16:creationId xmlns:a16="http://schemas.microsoft.com/office/drawing/2014/main" id="{B9A14C84-F929-D433-7F70-945E9FD8D044}"/>
              </a:ext>
            </a:extLst>
          </p:cNvPr>
          <p:cNvSpPr>
            <a:spLocks noGrp="1"/>
          </p:cNvSpPr>
          <p:nvPr>
            <p:ph idx="1"/>
          </p:nvPr>
        </p:nvSpPr>
        <p:spPr/>
        <p:txBody>
          <a:bodyPr>
            <a:normAutofit lnSpcReduction="10000"/>
          </a:bodyPr>
          <a:lstStyle/>
          <a:p>
            <a:r>
              <a:rPr lang="en-US" sz="2000" dirty="0"/>
              <a:t>Sonoma County Office of Equity is making an effort in recognizing cultural competency</a:t>
            </a:r>
          </a:p>
          <a:p>
            <a:r>
              <a:rPr lang="en-US" sz="2000" dirty="0"/>
              <a:t>Office of Equity 4 goals for Racial Equity and Social Justice:</a:t>
            </a:r>
          </a:p>
          <a:p>
            <a:pPr marL="742950" indent="-514350">
              <a:buAutoNum type="arabicPeriod"/>
            </a:pPr>
            <a:r>
              <a:rPr lang="en-US" sz="2000" dirty="0"/>
              <a:t>Foster a County Organizational Culture that supports the commitment to achieving racial equity.</a:t>
            </a:r>
          </a:p>
          <a:p>
            <a:pPr marL="742950" indent="-514350">
              <a:buAutoNum type="arabicPeriod"/>
            </a:pPr>
            <a:r>
              <a:rPr lang="en-US" sz="2000" dirty="0"/>
              <a:t>Implement strategies to make the county workforce reflect County demographic across all levels.</a:t>
            </a:r>
          </a:p>
          <a:p>
            <a:pPr marL="742950" indent="-514350">
              <a:buAutoNum type="arabicPeriod"/>
            </a:pPr>
            <a:r>
              <a:rPr lang="en-US" sz="2000" dirty="0"/>
              <a:t>Ensure racial equity throughout all county policy decisions and service delivery.</a:t>
            </a:r>
          </a:p>
          <a:p>
            <a:pPr marL="742950" indent="-514350">
              <a:buAutoNum type="arabicPeriod"/>
            </a:pPr>
            <a:r>
              <a:rPr lang="en-US" sz="2400" dirty="0"/>
              <a:t>Engage community members and stakeholder groups to develop priorities and to advance racial equity. </a:t>
            </a:r>
          </a:p>
          <a:p>
            <a:pPr marL="742950" indent="-514350">
              <a:buAutoNum type="arabicPeriod"/>
            </a:pPr>
            <a:endParaRPr lang="en-US" dirty="0"/>
          </a:p>
        </p:txBody>
      </p:sp>
    </p:spTree>
    <p:extLst>
      <p:ext uri="{BB962C8B-B14F-4D97-AF65-F5344CB8AC3E}">
        <p14:creationId xmlns:p14="http://schemas.microsoft.com/office/powerpoint/2010/main" val="2202967089"/>
      </p:ext>
    </p:extLst>
  </p:cSld>
  <p:clrMapOvr>
    <a:masterClrMapping/>
  </p:clrMapOvr>
</p:sld>
</file>

<file path=ppt/theme/theme1.xml><?xml version="1.0" encoding="utf-8"?>
<a:theme xmlns:a="http://schemas.openxmlformats.org/drawingml/2006/main" name="LuminousVTI">
  <a:themeElements>
    <a:clrScheme name="AnalogousFromLightSeedLeftStep">
      <a:dk1>
        <a:srgbClr val="000000"/>
      </a:dk1>
      <a:lt1>
        <a:srgbClr val="FFFFFF"/>
      </a:lt1>
      <a:dk2>
        <a:srgbClr val="332441"/>
      </a:dk2>
      <a:lt2>
        <a:srgbClr val="E2E8E7"/>
      </a:lt2>
      <a:accent1>
        <a:srgbClr val="C696A2"/>
      </a:accent1>
      <a:accent2>
        <a:srgbClr val="BA7FA6"/>
      </a:accent2>
      <a:accent3>
        <a:srgbClr val="C193C5"/>
      </a:accent3>
      <a:accent4>
        <a:srgbClr val="9D7FBA"/>
      </a:accent4>
      <a:accent5>
        <a:srgbClr val="9A96C6"/>
      </a:accent5>
      <a:accent6>
        <a:srgbClr val="7F92BA"/>
      </a:accent6>
      <a:hlink>
        <a:srgbClr val="568F81"/>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3339</TotalTime>
  <Words>1550</Words>
  <Application>Microsoft Office PowerPoint</Application>
  <PresentationFormat>Widescreen</PresentationFormat>
  <Paragraphs>100</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 Next LT Pro</vt:lpstr>
      <vt:lpstr>Calibri</vt:lpstr>
      <vt:lpstr>Cambria</vt:lpstr>
      <vt:lpstr>Sabon Next LT</vt:lpstr>
      <vt:lpstr>Wingdings</vt:lpstr>
      <vt:lpstr>LuminousVTI</vt:lpstr>
      <vt:lpstr>Cultural Competence vs. Cultural Humility </vt:lpstr>
      <vt:lpstr>Native Land Acknowledgment</vt:lpstr>
      <vt:lpstr>Cultural Competence</vt:lpstr>
      <vt:lpstr>Principles of Cultural Competence</vt:lpstr>
      <vt:lpstr>Cultural Humility</vt:lpstr>
      <vt:lpstr>Key attributes to practicing cultural humility</vt:lpstr>
      <vt:lpstr>It is ok to not know, it is ok to ask questions…</vt:lpstr>
      <vt:lpstr>How do Cultural Competency and Cultural Humility relate with ACE’s</vt:lpstr>
      <vt:lpstr>What is Sonoma County already doing?</vt:lpstr>
      <vt:lpstr>Recommendations for GHAC</vt:lpstr>
      <vt:lpstr>Race Privilege  </vt:lpstr>
      <vt:lpstr>Gender Privilege</vt:lpstr>
      <vt:lpstr>Ability Privilege</vt:lpstr>
      <vt:lpstr>Financial Privilege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Estefania Huerta</dc:creator>
  <cp:lastModifiedBy>Sandra Bodley</cp:lastModifiedBy>
  <cp:revision>7</cp:revision>
  <dcterms:created xsi:type="dcterms:W3CDTF">2023-04-27T22:06:13Z</dcterms:created>
  <dcterms:modified xsi:type="dcterms:W3CDTF">2023-06-12T15:28:32Z</dcterms:modified>
</cp:coreProperties>
</file>