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70" r:id="rId3"/>
    <p:sldId id="257" r:id="rId4"/>
    <p:sldId id="258" r:id="rId5"/>
    <p:sldId id="259" r:id="rId6"/>
    <p:sldId id="260" r:id="rId7"/>
    <p:sldId id="271" r:id="rId8"/>
    <p:sldId id="261" r:id="rId9"/>
    <p:sldId id="262" r:id="rId10"/>
    <p:sldId id="264" r:id="rId11"/>
    <p:sldId id="265" r:id="rId12"/>
    <p:sldId id="266" r:id="rId13"/>
    <p:sldId id="267" r:id="rId14"/>
    <p:sldId id="272" r:id="rId15"/>
    <p:sldId id="273"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p:cViewPr varScale="1">
        <p:scale>
          <a:sx n="101" d="100"/>
          <a:sy n="101"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99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1dfcfb5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21dfcfb53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221dfcfb53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In general, a higher value of HDI indicates a higher level of human development and well-being. The HDI ranges from 0 to 1, with higher values indicating higher development</a:t>
            </a:r>
            <a:endParaRPr dirty="0"/>
          </a:p>
        </p:txBody>
      </p:sp>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YPLL stands for Years of Potential Life Lost. It is a measure that quantifies the impact of premature deaths on a population. YPLL calculates the number of years that individuals would have lived if they had not died prematurely. It is typically calculated by subtracting the age at death from a specified age, often 75 years. YPLL helps to assess the burden of premature mortality and can be used to compare the impact of different causes of death or to identify disparities in health outcomes among different populations.</a:t>
            </a:r>
          </a:p>
          <a:p>
            <a:pPr marL="0" lvl="0" indent="0" algn="l" rtl="0">
              <a:spcBef>
                <a:spcPts val="0"/>
              </a:spcBef>
              <a:spcAft>
                <a:spcPts val="0"/>
              </a:spcAft>
              <a:buNone/>
            </a:pPr>
            <a:endParaRPr dirty="0"/>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900545" y="1195538"/>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a:br>
            <a:br>
              <a:rPr lang="en-US"/>
            </a:br>
            <a:endParaRPr/>
          </a:p>
        </p:txBody>
      </p:sp>
      <p:sp>
        <p:nvSpPr>
          <p:cNvPr id="89" name="Google Shape;89;p13"/>
          <p:cNvSpPr txBox="1">
            <a:spLocks noGrp="1"/>
          </p:cNvSpPr>
          <p:nvPr>
            <p:ph type="subTitle" idx="1"/>
          </p:nvPr>
        </p:nvSpPr>
        <p:spPr>
          <a:xfrm>
            <a:off x="1" y="1343891"/>
            <a:ext cx="8853054" cy="4128653"/>
          </a:xfrm>
          <a:prstGeom prst="rect">
            <a:avLst/>
          </a:prstGeom>
          <a:solidFill>
            <a:srgbClr val="9CC2E5"/>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endParaRPr sz="4000" b="1" dirty="0">
              <a:solidFill>
                <a:schemeClr val="dk1"/>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r>
              <a:rPr lang="en-US" sz="3200" b="1" dirty="0">
                <a:solidFill>
                  <a:schemeClr val="dk1"/>
                </a:solidFill>
                <a:latin typeface="Arial"/>
                <a:ea typeface="Arial"/>
                <a:cs typeface="Arial"/>
                <a:sym typeface="Arial"/>
              </a:rPr>
              <a:t>Sebastopol City</a:t>
            </a:r>
          </a:p>
          <a:p>
            <a:pPr marL="0" lvl="0" indent="0" algn="l" rtl="0">
              <a:lnSpc>
                <a:spcPct val="90000"/>
              </a:lnSpc>
              <a:spcBef>
                <a:spcPts val="1000"/>
              </a:spcBef>
              <a:spcAft>
                <a:spcPts val="0"/>
              </a:spcAft>
              <a:buClr>
                <a:schemeClr val="dk1"/>
              </a:buClr>
              <a:buSzPct val="100000"/>
              <a:buNone/>
            </a:pPr>
            <a:r>
              <a:rPr lang="en-US" sz="2800" b="1" dirty="0">
                <a:solidFill>
                  <a:schemeClr val="dk1"/>
                </a:solidFill>
                <a:latin typeface="Arial"/>
                <a:ea typeface="Arial"/>
                <a:cs typeface="Arial"/>
                <a:sym typeface="Arial"/>
              </a:rPr>
              <a:t>Community Assessment Report</a:t>
            </a:r>
          </a:p>
          <a:p>
            <a:pPr marL="0" lvl="0" indent="0" algn="l" rtl="0">
              <a:lnSpc>
                <a:spcPct val="90000"/>
              </a:lnSpc>
              <a:spcBef>
                <a:spcPts val="1000"/>
              </a:spcBef>
              <a:spcAft>
                <a:spcPts val="0"/>
              </a:spcAft>
              <a:buClr>
                <a:schemeClr val="dk1"/>
              </a:buClr>
              <a:buSzPct val="100000"/>
              <a:buNone/>
            </a:pPr>
            <a:r>
              <a:rPr lang="en-US" sz="2000" dirty="0"/>
              <a:t>Fauzia Waqar</a:t>
            </a:r>
            <a:endParaRPr sz="2000"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838200" y="365126"/>
            <a:ext cx="10515600" cy="982412"/>
          </a:xfrm>
          <a:prstGeom prst="rect">
            <a:avLst/>
          </a:prstGeom>
          <a:solidFill>
            <a:srgbClr val="BBD6EE"/>
          </a:solidFill>
          <a:ln>
            <a:noFill/>
          </a:ln>
        </p:spPr>
        <p:txBody>
          <a:bodyPr spcFirstLastPara="1" wrap="square" lIns="91425" tIns="45700" rIns="91425" bIns="45700" anchor="ctr" anchorCtr="0">
            <a:normAutofit/>
          </a:bodyPr>
          <a:lstStyle/>
          <a:p>
            <a:r>
              <a:rPr lang="en-US" sz="2800" b="1" dirty="0"/>
              <a:t>Housing and Homeless</a:t>
            </a:r>
            <a:endParaRPr lang="en-US" sz="2800" dirty="0"/>
          </a:p>
        </p:txBody>
      </p:sp>
      <p:sp>
        <p:nvSpPr>
          <p:cNvPr id="166" name="Google Shape;166;p21"/>
          <p:cNvSpPr txBox="1">
            <a:spLocks noGrp="1"/>
          </p:cNvSpPr>
          <p:nvPr>
            <p:ph type="body" idx="1"/>
          </p:nvPr>
        </p:nvSpPr>
        <p:spPr>
          <a:xfrm>
            <a:off x="464127" y="1422126"/>
            <a:ext cx="4301836" cy="5782237"/>
          </a:xfrm>
          <a:prstGeom prst="rect">
            <a:avLst/>
          </a:prstGeom>
          <a:noFill/>
          <a:ln>
            <a:noFill/>
          </a:ln>
        </p:spPr>
        <p:txBody>
          <a:bodyPr spcFirstLastPara="1" wrap="square" lIns="91425" tIns="45700" rIns="91425" bIns="45700" anchor="t" anchorCtr="0">
            <a:normAutofit fontScale="25000" lnSpcReduction="20000"/>
          </a:bodyPr>
          <a:lstStyle/>
          <a:p>
            <a:pPr>
              <a:lnSpc>
                <a:spcPct val="120000"/>
              </a:lnSpc>
              <a:spcBef>
                <a:spcPts val="0"/>
              </a:spcBef>
              <a:buClr>
                <a:srgbClr val="000000"/>
              </a:buClr>
              <a:buFont typeface="Arial" panose="020B0604020202020204" pitchFamily="34" charset="0"/>
              <a:buChar char="•"/>
            </a:pPr>
            <a:r>
              <a:rPr lang="en-US" sz="6400" dirty="0">
                <a:solidFill>
                  <a:srgbClr val="374151"/>
                </a:solidFill>
                <a:latin typeface="Calibri" panose="020F0502020204030204" pitchFamily="34" charset="0"/>
                <a:ea typeface="Arial"/>
                <a:cs typeface="Calibri" panose="020F0502020204030204" pitchFamily="34" charset="0"/>
                <a:sym typeface="Arial"/>
              </a:rPr>
              <a:t>Sonoma County Homeless, 2022 report reflects that Sebastopol City has made significant progress in addressing housing needs</a:t>
            </a:r>
          </a:p>
          <a:p>
            <a:pPr>
              <a:lnSpc>
                <a:spcPct val="120000"/>
              </a:lnSpc>
              <a:spcBef>
                <a:spcPts val="0"/>
              </a:spcBef>
              <a:buClr>
                <a:srgbClr val="000000"/>
              </a:buClr>
              <a:buFont typeface="Arial" panose="020B0604020202020204" pitchFamily="34" charset="0"/>
              <a:buChar char="•"/>
            </a:pPr>
            <a:r>
              <a:rPr lang="en-US" sz="6400" dirty="0">
                <a:solidFill>
                  <a:srgbClr val="374151"/>
                </a:solidFill>
                <a:latin typeface="Calibri" panose="020F0502020204030204" pitchFamily="34" charset="0"/>
                <a:ea typeface="Arial"/>
                <a:cs typeface="Calibri" panose="020F0502020204030204" pitchFamily="34" charset="0"/>
                <a:sym typeface="Arial"/>
              </a:rPr>
              <a:t>Homelessness in 2020: In 2020, 129 people were reportedly experiencing homelessness in Sebastopol.</a:t>
            </a:r>
          </a:p>
          <a:p>
            <a:pPr>
              <a:lnSpc>
                <a:spcPct val="120000"/>
              </a:lnSpc>
              <a:spcBef>
                <a:spcPts val="0"/>
              </a:spcBef>
              <a:buClr>
                <a:srgbClr val="000000"/>
              </a:buClr>
              <a:buFont typeface="Arial" panose="020B0604020202020204" pitchFamily="34" charset="0"/>
              <a:buChar char="•"/>
            </a:pPr>
            <a:r>
              <a:rPr lang="en-US" sz="6400" dirty="0">
                <a:solidFill>
                  <a:srgbClr val="374151"/>
                </a:solidFill>
                <a:latin typeface="Calibri" panose="020F0502020204030204" pitchFamily="34" charset="0"/>
                <a:ea typeface="Arial"/>
                <a:cs typeface="Calibri" panose="020F0502020204030204" pitchFamily="34" charset="0"/>
                <a:sym typeface="Arial"/>
              </a:rPr>
              <a:t>Increase from 2019: This marked a 20 percent increase in homelessness compared to the previous year (2019).</a:t>
            </a:r>
          </a:p>
          <a:p>
            <a:pPr>
              <a:lnSpc>
                <a:spcPct val="120000"/>
              </a:lnSpc>
              <a:spcBef>
                <a:spcPts val="0"/>
              </a:spcBef>
              <a:buClr>
                <a:srgbClr val="000000"/>
              </a:buClr>
              <a:buFont typeface="Arial" panose="020B0604020202020204" pitchFamily="34" charset="0"/>
              <a:buChar char="•"/>
            </a:pPr>
            <a:r>
              <a:rPr lang="en-US" sz="6400" dirty="0">
                <a:solidFill>
                  <a:srgbClr val="374151"/>
                </a:solidFill>
                <a:latin typeface="Calibri" panose="020F0502020204030204" pitchFamily="34" charset="0"/>
                <a:ea typeface="Arial"/>
                <a:cs typeface="Calibri" panose="020F0502020204030204" pitchFamily="34" charset="0"/>
                <a:sym typeface="Arial"/>
              </a:rPr>
              <a:t>Ad Hoc Committee: City council members established an ad hoc committee in 2021 to address the declared homelessness emergency in Sebastopol.</a:t>
            </a:r>
          </a:p>
          <a:p>
            <a:pPr marL="0" indent="0">
              <a:lnSpc>
                <a:spcPct val="107000"/>
              </a:lnSpc>
              <a:spcBef>
                <a:spcPts val="0"/>
              </a:spcBef>
              <a:spcAft>
                <a:spcPts val="800"/>
              </a:spcAft>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Clr>
                <a:schemeClr val="dk1"/>
              </a:buClr>
              <a:buSzPts val="1800"/>
              <a:buNone/>
            </a:pPr>
            <a:endParaRPr sz="1800" dirty="0"/>
          </a:p>
        </p:txBody>
      </p:sp>
      <p:graphicFrame>
        <p:nvGraphicFramePr>
          <p:cNvPr id="2" name="Table 1"/>
          <p:cNvGraphicFramePr>
            <a:graphicFrameLocks noGrp="1"/>
          </p:cNvGraphicFramePr>
          <p:nvPr>
            <p:extLst>
              <p:ext uri="{D42A27DB-BD31-4B8C-83A1-F6EECF244321}">
                <p14:modId xmlns:p14="http://schemas.microsoft.com/office/powerpoint/2010/main" val="3670699092"/>
              </p:ext>
            </p:extLst>
          </p:nvPr>
        </p:nvGraphicFramePr>
        <p:xfrm>
          <a:off x="5416548" y="2166392"/>
          <a:ext cx="6442942" cy="2862808"/>
        </p:xfrm>
        <a:graphic>
          <a:graphicData uri="http://schemas.openxmlformats.org/drawingml/2006/table">
            <a:tbl>
              <a:tblPr firstRow="1" firstCol="1" bandRow="1">
                <a:tableStyleId>{5C22544A-7EE6-4342-B048-85BDC9FD1C3A}</a:tableStyleId>
              </a:tblPr>
              <a:tblGrid>
                <a:gridCol w="1071527">
                  <a:extLst>
                    <a:ext uri="{9D8B030D-6E8A-4147-A177-3AD203B41FA5}">
                      <a16:colId xmlns:a16="http://schemas.microsoft.com/office/drawing/2014/main" val="3544563246"/>
                    </a:ext>
                  </a:extLst>
                </a:gridCol>
                <a:gridCol w="673925">
                  <a:extLst>
                    <a:ext uri="{9D8B030D-6E8A-4147-A177-3AD203B41FA5}">
                      <a16:colId xmlns:a16="http://schemas.microsoft.com/office/drawing/2014/main" val="168162717"/>
                    </a:ext>
                  </a:extLst>
                </a:gridCol>
                <a:gridCol w="673236">
                  <a:extLst>
                    <a:ext uri="{9D8B030D-6E8A-4147-A177-3AD203B41FA5}">
                      <a16:colId xmlns:a16="http://schemas.microsoft.com/office/drawing/2014/main" val="3433859569"/>
                    </a:ext>
                  </a:extLst>
                </a:gridCol>
                <a:gridCol w="673236">
                  <a:extLst>
                    <a:ext uri="{9D8B030D-6E8A-4147-A177-3AD203B41FA5}">
                      <a16:colId xmlns:a16="http://schemas.microsoft.com/office/drawing/2014/main" val="2564582990"/>
                    </a:ext>
                  </a:extLst>
                </a:gridCol>
                <a:gridCol w="640849">
                  <a:extLst>
                    <a:ext uri="{9D8B030D-6E8A-4147-A177-3AD203B41FA5}">
                      <a16:colId xmlns:a16="http://schemas.microsoft.com/office/drawing/2014/main" val="1623938719"/>
                    </a:ext>
                  </a:extLst>
                </a:gridCol>
                <a:gridCol w="640849">
                  <a:extLst>
                    <a:ext uri="{9D8B030D-6E8A-4147-A177-3AD203B41FA5}">
                      <a16:colId xmlns:a16="http://schemas.microsoft.com/office/drawing/2014/main" val="463022958"/>
                    </a:ext>
                  </a:extLst>
                </a:gridCol>
                <a:gridCol w="640849">
                  <a:extLst>
                    <a:ext uri="{9D8B030D-6E8A-4147-A177-3AD203B41FA5}">
                      <a16:colId xmlns:a16="http://schemas.microsoft.com/office/drawing/2014/main" val="3888456972"/>
                    </a:ext>
                  </a:extLst>
                </a:gridCol>
                <a:gridCol w="476157">
                  <a:extLst>
                    <a:ext uri="{9D8B030D-6E8A-4147-A177-3AD203B41FA5}">
                      <a16:colId xmlns:a16="http://schemas.microsoft.com/office/drawing/2014/main" val="1733198630"/>
                    </a:ext>
                  </a:extLst>
                </a:gridCol>
                <a:gridCol w="476157">
                  <a:extLst>
                    <a:ext uri="{9D8B030D-6E8A-4147-A177-3AD203B41FA5}">
                      <a16:colId xmlns:a16="http://schemas.microsoft.com/office/drawing/2014/main" val="3100973848"/>
                    </a:ext>
                  </a:extLst>
                </a:gridCol>
                <a:gridCol w="476157">
                  <a:extLst>
                    <a:ext uri="{9D8B030D-6E8A-4147-A177-3AD203B41FA5}">
                      <a16:colId xmlns:a16="http://schemas.microsoft.com/office/drawing/2014/main" val="1828103732"/>
                    </a:ext>
                  </a:extLst>
                </a:gridCol>
              </a:tblGrid>
              <a:tr h="310776">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1200">
                          <a:effectLst/>
                        </a:rPr>
                        <a:t>Unsheltered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a:effectLst/>
                        </a:rPr>
                        <a:t>Sheltered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1200">
                          <a:effectLst/>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8577636"/>
                  </a:ext>
                </a:extLst>
              </a:tr>
              <a:tr h="638008">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473484"/>
                  </a:ext>
                </a:extLst>
              </a:tr>
              <a:tr h="638008">
                <a:tc>
                  <a:txBody>
                    <a:bodyPr/>
                    <a:lstStyle/>
                    <a:p>
                      <a:pPr marL="0" marR="0">
                        <a:lnSpc>
                          <a:spcPct val="107000"/>
                        </a:lnSpc>
                        <a:spcBef>
                          <a:spcPts val="0"/>
                        </a:spcBef>
                        <a:spcAft>
                          <a:spcPts val="0"/>
                        </a:spcAft>
                      </a:pPr>
                      <a:r>
                        <a:rPr lang="en-US" sz="1200">
                          <a:effectLst/>
                        </a:rPr>
                        <a:t>West County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3591832"/>
                  </a:ext>
                </a:extLst>
              </a:tr>
              <a:tr h="638008">
                <a:tc>
                  <a:txBody>
                    <a:bodyPr/>
                    <a:lstStyle/>
                    <a:p>
                      <a:pPr marL="0" marR="0">
                        <a:lnSpc>
                          <a:spcPct val="107000"/>
                        </a:lnSpc>
                        <a:spcBef>
                          <a:spcPts val="0"/>
                        </a:spcBef>
                        <a:spcAft>
                          <a:spcPts val="0"/>
                        </a:spcAft>
                      </a:pPr>
                      <a:r>
                        <a:rPr lang="en-US" sz="1200">
                          <a:effectLst/>
                        </a:rPr>
                        <a:t>Sebastopol City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rPr>
                        <a:t>101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a:effectLst/>
                        </a:rPr>
                        <a:t>129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rPr>
                        <a:t>40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4384001"/>
                  </a:ext>
                </a:extLst>
              </a:tr>
              <a:tr h="638008">
                <a:tc>
                  <a:txBody>
                    <a:bodyPr/>
                    <a:lstStyle/>
                    <a:p>
                      <a:pPr marL="0" marR="0">
                        <a:lnSpc>
                          <a:spcPct val="107000"/>
                        </a:lnSpc>
                        <a:spcBef>
                          <a:spcPts val="0"/>
                        </a:spcBef>
                        <a:spcAft>
                          <a:spcPts val="0"/>
                        </a:spcAft>
                      </a:pPr>
                      <a:r>
                        <a:rPr lang="en-US" sz="1200">
                          <a:effectLst/>
                        </a:rPr>
                        <a:t>Incorporated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02773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838200" y="365126"/>
            <a:ext cx="10515600" cy="982412"/>
          </a:xfrm>
          <a:prstGeom prst="rect">
            <a:avLst/>
          </a:prstGeom>
          <a:solidFill>
            <a:srgbClr val="BBD6EE"/>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b="1" dirty="0">
                <a:latin typeface="Calibri" panose="020F0502020204030204" pitchFamily="34" charset="0"/>
                <a:ea typeface="Arial"/>
                <a:cs typeface="Calibri" panose="020F0502020204030204" pitchFamily="34" charset="0"/>
                <a:sym typeface="Arial"/>
              </a:rPr>
              <a:t>Mental Health</a:t>
            </a:r>
            <a:endParaRPr b="1" dirty="0">
              <a:latin typeface="Calibri" panose="020F0502020204030204" pitchFamily="34" charset="0"/>
              <a:cs typeface="Calibri" panose="020F0502020204030204" pitchFamily="34" charset="0"/>
            </a:endParaRPr>
          </a:p>
        </p:txBody>
      </p:sp>
      <p:sp>
        <p:nvSpPr>
          <p:cNvPr id="174" name="Google Shape;174;p22"/>
          <p:cNvSpPr txBox="1">
            <a:spLocks noGrp="1"/>
          </p:cNvSpPr>
          <p:nvPr>
            <p:ph type="body" idx="1"/>
          </p:nvPr>
        </p:nvSpPr>
        <p:spPr>
          <a:xfrm>
            <a:off x="623455" y="1825624"/>
            <a:ext cx="5081309" cy="4902979"/>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rgbClr val="262626"/>
              </a:buClr>
              <a:buSzPct val="100000"/>
              <a:buNone/>
            </a:pPr>
            <a:r>
              <a:rPr lang="en-US" sz="1600" dirty="0"/>
              <a:t>According to the “2019 Sonoma County Summary, Measures of Health”, suicide is the fifth leading cause of death in the Sebastopol area (200 deaths). </a:t>
            </a:r>
          </a:p>
          <a:p>
            <a:pPr marL="114300" indent="0">
              <a:buNone/>
            </a:pPr>
            <a:r>
              <a:rPr lang="en-US" sz="1600" dirty="0"/>
              <a:t>YPLL-75 Value: A YPLL-75 value of 200-300 per 100,000 in Sebastopol indicates a significant burden of premature mortality due to suicide.</a:t>
            </a:r>
          </a:p>
          <a:p>
            <a:pPr marL="114300" indent="0">
              <a:buNone/>
            </a:pPr>
            <a:r>
              <a:rPr lang="en-US" sz="1600" dirty="0"/>
              <a:t>Suicide-related YPLL-75: The specific YPLL-75 value related to suicide suggests that individuals dying by suicide are doing so at a younger age.</a:t>
            </a:r>
          </a:p>
          <a:p>
            <a:pPr marL="114300" indent="0">
              <a:buNone/>
            </a:pPr>
            <a:r>
              <a:rPr lang="en-US" sz="1600" dirty="0"/>
              <a:t>Impact on Prime Years of Life: This indicates that mental health issues are affecting people in their prime years of life, resulting in premature deaths by suicide.</a:t>
            </a:r>
          </a:p>
          <a:p>
            <a:pPr marL="0" indent="0">
              <a:lnSpc>
                <a:spcPct val="150000"/>
              </a:lnSpc>
              <a:spcBef>
                <a:spcPts val="0"/>
              </a:spcBef>
              <a:buClr>
                <a:srgbClr val="262626"/>
              </a:buClr>
              <a:buSzPct val="100000"/>
              <a:buNone/>
            </a:pPr>
            <a:endParaRPr sz="1600" dirty="0"/>
          </a:p>
        </p:txBody>
      </p:sp>
      <p:pic>
        <p:nvPicPr>
          <p:cNvPr id="5" name="Picture 4" descr="C:\Users\Waqar Ahmad\Desktop\Sebastoplo Community assesment resources\Age adjusted.PNG"/>
          <p:cNvPicPr/>
          <p:nvPr/>
        </p:nvPicPr>
        <p:blipFill>
          <a:blip r:embed="rId3">
            <a:extLst>
              <a:ext uri="{28A0092B-C50C-407E-A947-70E740481C1C}">
                <a14:useLocalDpi xmlns:a14="http://schemas.microsoft.com/office/drawing/2010/main" val="0"/>
              </a:ext>
            </a:extLst>
          </a:blip>
          <a:srcRect/>
          <a:stretch>
            <a:fillRect/>
          </a:stretch>
        </p:blipFill>
        <p:spPr bwMode="auto">
          <a:xfrm>
            <a:off x="6234544" y="1825624"/>
            <a:ext cx="5413819" cy="37577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body" idx="1"/>
          </p:nvPr>
        </p:nvSpPr>
        <p:spPr>
          <a:xfrm>
            <a:off x="292875" y="1350300"/>
            <a:ext cx="11360100" cy="468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40000"/>
              <a:buNone/>
            </a:pPr>
            <a:r>
              <a:rPr lang="en-US" sz="2000" dirty="0"/>
              <a:t>-</a:t>
            </a:r>
            <a:endParaRPr sz="2000" dirty="0"/>
          </a:p>
          <a:p>
            <a:r>
              <a:rPr lang="en-US" sz="2400" dirty="0"/>
              <a:t>DAC: According to the "City of Sebastopol Local Hazard Mitigation Plan, 2021," there is a single block group on the northwest side of Sebastopol identified as a DAC (Disadvantaged Area Community).</a:t>
            </a:r>
          </a:p>
          <a:p>
            <a:r>
              <a:rPr lang="en-US" sz="2400" dirty="0"/>
              <a:t>Location: The DAC block group is located in downtown Sebastopol.</a:t>
            </a:r>
          </a:p>
          <a:p>
            <a:r>
              <a:rPr lang="en-US" sz="2400" dirty="0"/>
              <a:t>Population: It is home to approximately 977 residents living in 416 households.</a:t>
            </a:r>
          </a:p>
          <a:p>
            <a:r>
              <a:rPr lang="en-US" sz="2400" dirty="0"/>
              <a:t>Median Household Income: The median household income in this DAC block group is $53,750.</a:t>
            </a:r>
          </a:p>
          <a:p>
            <a:pPr marL="457200" lvl="0" indent="0" algn="l" rtl="0">
              <a:lnSpc>
                <a:spcPct val="90000"/>
              </a:lnSpc>
              <a:spcBef>
                <a:spcPts val="0"/>
              </a:spcBef>
              <a:spcAft>
                <a:spcPts val="0"/>
              </a:spcAft>
              <a:buNone/>
            </a:pPr>
            <a:endParaRPr sz="7600" b="1" dirty="0">
              <a:solidFill>
                <a:srgbClr val="000000"/>
              </a:solidFill>
            </a:endParaRPr>
          </a:p>
          <a:p>
            <a:pPr marL="0" lvl="0" indent="0" algn="l" rtl="0">
              <a:lnSpc>
                <a:spcPct val="100000"/>
              </a:lnSpc>
              <a:spcBef>
                <a:spcPts val="1200"/>
              </a:spcBef>
              <a:spcAft>
                <a:spcPts val="0"/>
              </a:spcAft>
              <a:buClr>
                <a:schemeClr val="dk1"/>
              </a:buClr>
              <a:buSzPts val="275"/>
              <a:buNone/>
            </a:pPr>
            <a:endParaRPr sz="7200" dirty="0"/>
          </a:p>
          <a:p>
            <a:pPr marL="0" lvl="0" indent="0" algn="l" rtl="0">
              <a:lnSpc>
                <a:spcPct val="100000"/>
              </a:lnSpc>
              <a:spcBef>
                <a:spcPts val="1200"/>
              </a:spcBef>
              <a:spcAft>
                <a:spcPts val="1200"/>
              </a:spcAft>
              <a:buClr>
                <a:schemeClr val="dk1"/>
              </a:buClr>
              <a:buSzPct val="55000"/>
              <a:buNone/>
            </a:pPr>
            <a:endParaRPr sz="2000" dirty="0"/>
          </a:p>
        </p:txBody>
      </p:sp>
      <p:sp>
        <p:nvSpPr>
          <p:cNvPr id="181" name="Google Shape;181;p23"/>
          <p:cNvSpPr txBox="1">
            <a:spLocks noGrp="1"/>
          </p:cNvSpPr>
          <p:nvPr>
            <p:ph type="title"/>
          </p:nvPr>
        </p:nvSpPr>
        <p:spPr>
          <a:xfrm>
            <a:off x="838200" y="365126"/>
            <a:ext cx="10515600" cy="757092"/>
          </a:xfrm>
          <a:prstGeom prst="rect">
            <a:avLst/>
          </a:prstGeom>
          <a:solidFill>
            <a:srgbClr val="BBD6EE"/>
          </a:solidFill>
          <a:ln>
            <a:noFill/>
          </a:ln>
        </p:spPr>
        <p:txBody>
          <a:bodyPr spcFirstLastPara="1" wrap="square" lIns="91425" tIns="45700" rIns="91425" bIns="45700" anchor="ctr" anchorCtr="0">
            <a:normAutofit/>
          </a:bodyPr>
          <a:lstStyle/>
          <a:p>
            <a:r>
              <a:rPr lang="en-US" sz="2800" b="1" dirty="0"/>
              <a:t>Disadvantaged Communities (DACs)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838200" y="365125"/>
            <a:ext cx="10515600" cy="861900"/>
          </a:xfrm>
          <a:prstGeom prst="rect">
            <a:avLst/>
          </a:prstGeom>
          <a:solidFill>
            <a:srgbClr val="BBD6EE"/>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0000"/>
              </a:buClr>
              <a:buSzPts val="2600"/>
              <a:buFont typeface="Arial"/>
              <a:buNone/>
            </a:pPr>
            <a:r>
              <a:rPr lang="en-US" sz="2600" b="1" dirty="0">
                <a:solidFill>
                  <a:srgbClr val="000000"/>
                </a:solidFill>
                <a:latin typeface="Arial"/>
                <a:ea typeface="Arial"/>
                <a:cs typeface="Arial"/>
                <a:sym typeface="Arial"/>
              </a:rPr>
              <a:t>Tobacco Use </a:t>
            </a:r>
            <a:endParaRPr b="1" dirty="0"/>
          </a:p>
        </p:txBody>
      </p:sp>
      <p:sp>
        <p:nvSpPr>
          <p:cNvPr id="187" name="Google Shape;187;p24"/>
          <p:cNvSpPr txBox="1">
            <a:spLocks noGrp="1"/>
          </p:cNvSpPr>
          <p:nvPr>
            <p:ph type="body" idx="1"/>
          </p:nvPr>
        </p:nvSpPr>
        <p:spPr>
          <a:xfrm>
            <a:off x="4587639" y="5723999"/>
            <a:ext cx="7770616" cy="4263291"/>
          </a:xfrm>
          <a:prstGeom prst="rect">
            <a:avLst/>
          </a:prstGeom>
          <a:noFill/>
          <a:ln>
            <a:noFill/>
          </a:ln>
        </p:spPr>
        <p:txBody>
          <a:bodyPr spcFirstLastPara="1" wrap="square" lIns="91425" tIns="45700" rIns="91425" bIns="45700" anchor="t" anchorCtr="0">
            <a:noAutofit/>
          </a:bodyPr>
          <a:lstStyle/>
          <a:p>
            <a:pPr marL="114300" indent="0">
              <a:lnSpc>
                <a:spcPct val="100000"/>
              </a:lnSpc>
              <a:spcBef>
                <a:spcPts val="0"/>
              </a:spcBef>
              <a:buNone/>
            </a:pPr>
            <a:r>
              <a:rPr lang="en-US" sz="1200" dirty="0"/>
              <a:t>Source: California Health Kids Survey, 2018-2019, (as mentioned by City of Sebastopol City Council Agenda Item 19</a:t>
            </a:r>
            <a:endParaRPr dirty="0"/>
          </a:p>
        </p:txBody>
      </p:sp>
      <p:pic>
        <p:nvPicPr>
          <p:cNvPr id="4" name="Picture 3" descr="C:\Users\Waqar Ahmad\Desktop\Sebastoplo Community assesment resources\youth perception.PNG"/>
          <p:cNvPicPr/>
          <p:nvPr/>
        </p:nvPicPr>
        <p:blipFill>
          <a:blip r:embed="rId3">
            <a:extLst>
              <a:ext uri="{28A0092B-C50C-407E-A947-70E740481C1C}">
                <a14:useLocalDpi xmlns:a14="http://schemas.microsoft.com/office/drawing/2010/main" val="0"/>
              </a:ext>
            </a:extLst>
          </a:blip>
          <a:srcRect/>
          <a:stretch>
            <a:fillRect/>
          </a:stretch>
        </p:blipFill>
        <p:spPr bwMode="auto">
          <a:xfrm>
            <a:off x="5320146" y="1797135"/>
            <a:ext cx="5978112" cy="3800101"/>
          </a:xfrm>
          <a:prstGeom prst="rect">
            <a:avLst/>
          </a:prstGeom>
          <a:noFill/>
          <a:ln>
            <a:noFill/>
          </a:ln>
        </p:spPr>
      </p:pic>
      <p:sp>
        <p:nvSpPr>
          <p:cNvPr id="2" name="Rectangle 1"/>
          <p:cNvSpPr/>
          <p:nvPr/>
        </p:nvSpPr>
        <p:spPr>
          <a:xfrm>
            <a:off x="5912418" y="1425976"/>
            <a:ext cx="4761240" cy="307777"/>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Youth Perception of Access to E-Cigarettes as Easy/Very Easy </a:t>
            </a:r>
            <a:endParaRPr lang="en-US" dirty="0"/>
          </a:p>
        </p:txBody>
      </p:sp>
      <p:sp>
        <p:nvSpPr>
          <p:cNvPr id="3" name="Rectangle 2"/>
          <p:cNvSpPr/>
          <p:nvPr/>
        </p:nvSpPr>
        <p:spPr>
          <a:xfrm>
            <a:off x="0" y="1932704"/>
            <a:ext cx="4876800" cy="3939540"/>
          </a:xfrm>
          <a:prstGeom prst="rect">
            <a:avLst/>
          </a:prstGeom>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Teen Tobacco and Nicotine Use: The usage rate of tobacco and nicotine among teens in Sebastopol is higher than the average rate in Sonoma County.</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Exceeding State Average: The usage rate of tobacco and nicotine among teens in Sebastopol is more than double the state average</a:t>
            </a:r>
          </a:p>
          <a:p>
            <a:pPr marL="285750" lvl="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Many youths may perceive e-cigarettes to be a safer alternative to traditional cigarettes, which could be driving the trend.</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Flavored e-cigarettes: E-cigarettes come in a wide range of flavors, which may be more appealing to youths than traditional tobacco flavors.</a:t>
            </a:r>
          </a:p>
          <a:p>
            <a:pPr lvl="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838200" y="365125"/>
            <a:ext cx="10515600" cy="861900"/>
          </a:xfrm>
          <a:prstGeom prst="rect">
            <a:avLst/>
          </a:prstGeom>
          <a:solidFill>
            <a:srgbClr val="BBD6EE"/>
          </a:solid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000000"/>
              </a:buClr>
              <a:buSzPts val="2600"/>
              <a:buFont typeface="Arial"/>
              <a:buNone/>
            </a:pPr>
            <a:r>
              <a:rPr lang="en-US" sz="2600" b="1" dirty="0">
                <a:solidFill>
                  <a:srgbClr val="000000"/>
                </a:solidFill>
                <a:latin typeface="Arial"/>
                <a:ea typeface="Arial"/>
                <a:cs typeface="Arial"/>
                <a:sym typeface="Arial"/>
              </a:rPr>
              <a:t>Tobacco Use </a:t>
            </a:r>
            <a:endParaRPr b="1" dirty="0"/>
          </a:p>
        </p:txBody>
      </p:sp>
      <p:sp>
        <p:nvSpPr>
          <p:cNvPr id="187" name="Google Shape;187;p24"/>
          <p:cNvSpPr txBox="1">
            <a:spLocks noGrp="1"/>
          </p:cNvSpPr>
          <p:nvPr>
            <p:ph type="body" idx="1"/>
          </p:nvPr>
        </p:nvSpPr>
        <p:spPr>
          <a:xfrm>
            <a:off x="4587639" y="5723999"/>
            <a:ext cx="7770616" cy="4263291"/>
          </a:xfrm>
          <a:prstGeom prst="rect">
            <a:avLst/>
          </a:prstGeom>
          <a:noFill/>
          <a:ln>
            <a:noFill/>
          </a:ln>
        </p:spPr>
        <p:txBody>
          <a:bodyPr spcFirstLastPara="1" wrap="square" lIns="91425" tIns="45700" rIns="91425" bIns="45700" anchor="t" anchorCtr="0">
            <a:noAutofit/>
          </a:bodyPr>
          <a:lstStyle/>
          <a:p>
            <a:pPr marL="114300" indent="0">
              <a:lnSpc>
                <a:spcPct val="100000"/>
              </a:lnSpc>
              <a:spcBef>
                <a:spcPts val="0"/>
              </a:spcBef>
              <a:buNone/>
            </a:pPr>
            <a:r>
              <a:rPr lang="en-US" sz="1200" dirty="0"/>
              <a:t>Source: California Health Kids Survey, 2018-2019, (as mentioned by City of Sebastopol City Council Agenda Item 19</a:t>
            </a:r>
            <a:endParaRPr dirty="0"/>
          </a:p>
        </p:txBody>
      </p:sp>
      <p:sp>
        <p:nvSpPr>
          <p:cNvPr id="2" name="Rectangle 1"/>
          <p:cNvSpPr/>
          <p:nvPr/>
        </p:nvSpPr>
        <p:spPr>
          <a:xfrm>
            <a:off x="5912418" y="1425976"/>
            <a:ext cx="3278462" cy="307777"/>
          </a:xfrm>
          <a:prstGeom prst="rect">
            <a:avLst/>
          </a:prstGeom>
        </p:spPr>
        <p:txBody>
          <a:bodyPr wrap="none">
            <a:spAutoFit/>
          </a:bodyPr>
          <a:lstStyle/>
          <a:p>
            <a:r>
              <a:rPr lang="en-US" dirty="0"/>
              <a:t>E-cig use is trending over cigarette use</a:t>
            </a:r>
          </a:p>
        </p:txBody>
      </p:sp>
      <p:sp>
        <p:nvSpPr>
          <p:cNvPr id="3" name="Rectangle 2"/>
          <p:cNvSpPr/>
          <p:nvPr/>
        </p:nvSpPr>
        <p:spPr>
          <a:xfrm>
            <a:off x="0" y="1932704"/>
            <a:ext cx="4876800" cy="523220"/>
          </a:xfrm>
          <a:prstGeom prst="rect">
            <a:avLst/>
          </a:prstGeom>
        </p:spPr>
        <p:txBody>
          <a:bodyPr wrap="square">
            <a:spAutoFit/>
          </a:bodyPr>
          <a:lstStyle/>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p:txBody>
      </p:sp>
      <p:pic>
        <p:nvPicPr>
          <p:cNvPr id="7" name="Picture 6" descr="C:\Users\Waqar Ahmad\Desktop\Sebastoplo Community assesment resources\Cigretes.PNG"/>
          <p:cNvPicPr/>
          <p:nvPr/>
        </p:nvPicPr>
        <p:blipFill>
          <a:blip r:embed="rId3">
            <a:extLst>
              <a:ext uri="{28A0092B-C50C-407E-A947-70E740481C1C}">
                <a14:useLocalDpi xmlns:a14="http://schemas.microsoft.com/office/drawing/2010/main" val="0"/>
              </a:ext>
            </a:extLst>
          </a:blip>
          <a:srcRect/>
          <a:stretch>
            <a:fillRect/>
          </a:stretch>
        </p:blipFill>
        <p:spPr bwMode="auto">
          <a:xfrm>
            <a:off x="5278582" y="2231534"/>
            <a:ext cx="6310745" cy="3293514"/>
          </a:xfrm>
          <a:prstGeom prst="rect">
            <a:avLst/>
          </a:prstGeom>
          <a:noFill/>
          <a:ln>
            <a:noFill/>
          </a:ln>
        </p:spPr>
      </p:pic>
      <p:sp>
        <p:nvSpPr>
          <p:cNvPr id="5" name="Rectangle 4"/>
          <p:cNvSpPr/>
          <p:nvPr/>
        </p:nvSpPr>
        <p:spPr>
          <a:xfrm>
            <a:off x="152400" y="2013883"/>
            <a:ext cx="4987636" cy="4216539"/>
          </a:xfrm>
          <a:prstGeom prst="rect">
            <a:avLst/>
          </a:prstGeom>
        </p:spPr>
        <p:txBody>
          <a:bodyPr wrap="square">
            <a:spAutoFit/>
          </a:bodyPr>
          <a:lstStyle/>
          <a:p>
            <a:pPr>
              <a:buFont typeface="Arial" panose="020B0604020202020204" pitchFamily="34" charset="0"/>
              <a:buChar char="•"/>
            </a:pPr>
            <a:r>
              <a:rPr lang="en-US" sz="1600" dirty="0">
                <a:solidFill>
                  <a:srgbClr val="374151"/>
                </a:solidFill>
                <a:latin typeface="Calibri" panose="020F0502020204030204" pitchFamily="34" charset="0"/>
                <a:cs typeface="Calibri" panose="020F0502020204030204" pitchFamily="34" charset="0"/>
              </a:rPr>
              <a:t>According to the Sonoma County School Vaping survey conducted in 2018-2019, local middle and high schools in Sebastopol reported confiscating an average of 758 electronic devices per month.</a:t>
            </a:r>
          </a:p>
          <a:p>
            <a:pPr>
              <a:buFont typeface="Arial" panose="020B0604020202020204" pitchFamily="34" charset="0"/>
              <a:buChar char="•"/>
            </a:pPr>
            <a:r>
              <a:rPr lang="en-US" sz="1600" dirty="0">
                <a:solidFill>
                  <a:srgbClr val="374151"/>
                </a:solidFill>
                <a:latin typeface="Calibri" panose="020F0502020204030204" pitchFamily="34" charset="0"/>
                <a:cs typeface="Calibri" panose="020F0502020204030204" pitchFamily="34" charset="0"/>
              </a:rPr>
              <a:t>Widespread Use of E-cigarettes: The high number of confiscated devices suggests the widespread use of e-cigarettes and vaping products among teens in the community.</a:t>
            </a:r>
          </a:p>
          <a:p>
            <a:pPr>
              <a:buFont typeface="Arial" panose="020B0604020202020204" pitchFamily="34" charset="0"/>
              <a:buChar char="•"/>
            </a:pPr>
            <a:r>
              <a:rPr lang="en-US" sz="1600" dirty="0">
                <a:solidFill>
                  <a:srgbClr val="374151"/>
                </a:solidFill>
                <a:latin typeface="Calibri" panose="020F0502020204030204" pitchFamily="34" charset="0"/>
                <a:cs typeface="Calibri" panose="020F0502020204030204" pitchFamily="34" charset="0"/>
              </a:rPr>
              <a:t>Alarming Rate: The high rate of electronic device confiscations is alarming, indicating a significant issue with teen tobacco and nicotine use in Sebastopol.</a:t>
            </a:r>
          </a:p>
          <a:p>
            <a:pPr>
              <a:buFont typeface="Arial" panose="020B0604020202020204" pitchFamily="34" charset="0"/>
              <a:buChar char="•"/>
            </a:pPr>
            <a:r>
              <a:rPr lang="en-US" sz="1600" dirty="0">
                <a:solidFill>
                  <a:srgbClr val="374151"/>
                </a:solidFill>
                <a:latin typeface="Calibri" panose="020F0502020204030204" pitchFamily="34" charset="0"/>
                <a:cs typeface="Calibri" panose="020F0502020204030204" pitchFamily="34" charset="0"/>
              </a:rPr>
              <a:t>Need for Interventions: The findings highlight the urgent need for targeted interventions to address and reduce teen tobacco and nicotine use in the Sebastopol community.</a:t>
            </a: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p:txBody>
      </p:sp>
    </p:spTree>
    <p:extLst>
      <p:ext uri="{BB962C8B-B14F-4D97-AF65-F5344CB8AC3E}">
        <p14:creationId xmlns:p14="http://schemas.microsoft.com/office/powerpoint/2010/main" val="127217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sz="2800" b="1" dirty="0"/>
              <a:t>Opportunities</a:t>
            </a:r>
            <a:r>
              <a:rPr lang="en-US" dirty="0"/>
              <a:t> </a:t>
            </a:r>
          </a:p>
        </p:txBody>
      </p:sp>
      <p:sp>
        <p:nvSpPr>
          <p:cNvPr id="3" name="Text Placeholder 2"/>
          <p:cNvSpPr>
            <a:spLocks noGrp="1"/>
          </p:cNvSpPr>
          <p:nvPr>
            <p:ph type="body" idx="1"/>
          </p:nvPr>
        </p:nvSpPr>
        <p:spPr/>
        <p:txBody>
          <a:bodyPr>
            <a:normAutofit/>
          </a:bodyPr>
          <a:lstStyle/>
          <a:p>
            <a:r>
              <a:rPr lang="en-US" sz="1600" i="1" dirty="0"/>
              <a:t>Living Wage to $17.25 per hour, a 2.74 percent increase. The Living Wage is adjusted annually and currently stands at $19.65 per hour in Sebastopol city, as it is part of Sonoma County.</a:t>
            </a:r>
          </a:p>
          <a:p>
            <a:r>
              <a:rPr lang="en-US" sz="1600" i="1" dirty="0"/>
              <a:t>Plan Bay Area 2050 Final Blueprint</a:t>
            </a:r>
          </a:p>
          <a:p>
            <a:r>
              <a:rPr lang="en-US" sz="1600" i="1" dirty="0"/>
              <a:t>Sonoma Works </a:t>
            </a:r>
          </a:p>
          <a:p>
            <a:r>
              <a:rPr lang="en-US" sz="1600" i="1" dirty="0"/>
              <a:t>Voices Sonoma </a:t>
            </a:r>
          </a:p>
          <a:p>
            <a:r>
              <a:rPr lang="en-US" sz="1600" i="1" dirty="0"/>
              <a:t>Social Advocates for Youth, Sonoma County (SAY</a:t>
            </a:r>
          </a:p>
          <a:p>
            <a:r>
              <a:rPr lang="en-US" sz="1600" i="1" dirty="0"/>
              <a:t>Big Brothers Big Sisters of Bay Area </a:t>
            </a:r>
          </a:p>
          <a:p>
            <a:r>
              <a:rPr lang="en-US" sz="1600" i="1" dirty="0"/>
              <a:t>The North Bay Organizing Project (NBOP) </a:t>
            </a:r>
          </a:p>
          <a:p>
            <a:r>
              <a:rPr lang="en-US" sz="1600" i="1" dirty="0"/>
              <a:t>Sonoma County PACEs Connection </a:t>
            </a:r>
          </a:p>
          <a:p>
            <a:r>
              <a:rPr lang="en-US" sz="1600" i="1" dirty="0"/>
              <a:t>Sonoma County Behavioral Health Division </a:t>
            </a:r>
          </a:p>
          <a:p>
            <a:r>
              <a:rPr lang="en-US" sz="1600" i="1" dirty="0"/>
              <a:t>The Sonoma County Prevention Partnership</a:t>
            </a:r>
          </a:p>
          <a:p>
            <a:r>
              <a:rPr lang="en-US" sz="1600" i="1" dirty="0" err="1"/>
              <a:t>Buckelew</a:t>
            </a:r>
            <a:r>
              <a:rPr lang="en-US" sz="1600" i="1" dirty="0"/>
              <a:t> Programs </a:t>
            </a:r>
          </a:p>
        </p:txBody>
      </p:sp>
    </p:spTree>
    <p:extLst>
      <p:ext uri="{BB962C8B-B14F-4D97-AF65-F5344CB8AC3E}">
        <p14:creationId xmlns:p14="http://schemas.microsoft.com/office/powerpoint/2010/main" val="177965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r>
              <a:rPr lang="en-US" sz="2000" dirty="0"/>
              <a:t>2021 Portrait of Sonoma </a:t>
            </a:r>
          </a:p>
          <a:p>
            <a:pPr lvl="0"/>
            <a:r>
              <a:rPr lang="en-US" sz="2000" dirty="0"/>
              <a:t>2022 County of Sonoma Point-In-Time Count Results- </a:t>
            </a:r>
          </a:p>
          <a:p>
            <a:pPr lvl="0"/>
            <a:r>
              <a:rPr lang="en-US" sz="2000" dirty="0"/>
              <a:t>Housing Needs Data Report Sebastopol, 2021</a:t>
            </a:r>
          </a:p>
          <a:p>
            <a:r>
              <a:rPr lang="en-US" sz="2000" dirty="0"/>
              <a:t>2019 Sonoma County Summary Measures of Health </a:t>
            </a:r>
          </a:p>
          <a:p>
            <a:pPr lvl="0"/>
            <a:r>
              <a:rPr lang="en-US" sz="2000" dirty="0"/>
              <a:t>2019 Sebastopol City Profile and Projections Report</a:t>
            </a:r>
          </a:p>
          <a:p>
            <a:pPr lvl="0"/>
            <a:r>
              <a:rPr lang="en-US" sz="2000" dirty="0"/>
              <a:t>City of Sebastopol Local Hazard Mitigation Plan 2021</a:t>
            </a:r>
          </a:p>
          <a:p>
            <a:pPr lvl="0"/>
            <a:r>
              <a:rPr lang="en-US" sz="2000" dirty="0"/>
              <a:t>Local government websites: The City of Sebastopol's official website </a:t>
            </a:r>
          </a:p>
          <a:p>
            <a:pPr lvl="0"/>
            <a:r>
              <a:rPr lang="en-US" sz="2000" dirty="0"/>
              <a:t>US Census Bureau: https://www.census.gov/quickfacts/sebastopolcitycalifornia </a:t>
            </a:r>
          </a:p>
          <a:p>
            <a:r>
              <a:rPr lang="en-US" sz="2000" dirty="0"/>
              <a:t>Online data tools: Websites such as city-data.com</a:t>
            </a:r>
          </a:p>
          <a:p>
            <a:endParaRPr lang="en-US" sz="2000" dirty="0"/>
          </a:p>
        </p:txBody>
      </p:sp>
      <p:sp>
        <p:nvSpPr>
          <p:cNvPr id="4" name="Google Shape;97;p14"/>
          <p:cNvSpPr txBox="1">
            <a:spLocks noGrp="1"/>
          </p:cNvSpPr>
          <p:nvPr>
            <p:ph type="title"/>
          </p:nvPr>
        </p:nvSpPr>
        <p:spPr>
          <a:xfrm>
            <a:off x="838200" y="365126"/>
            <a:ext cx="10515600" cy="867930"/>
          </a:xfrm>
          <a:prstGeom prst="rect">
            <a:avLst/>
          </a:prstGeom>
          <a:solidFill>
            <a:srgbClr val="BBD6EE"/>
          </a:solidFill>
          <a:ln w="9525" cap="flat" cmpd="sng">
            <a:solidFill>
              <a:srgbClr val="BBD6EE"/>
            </a:solidFill>
            <a:prstDash val="solid"/>
            <a:round/>
            <a:headEnd type="none" w="sm" len="sm"/>
            <a:tailEnd type="none" w="sm" len="sm"/>
          </a:ln>
        </p:spPr>
        <p:txBody>
          <a:bodyPr spcFirstLastPara="1" wrap="square" lIns="91425" tIns="45700" rIns="91425" bIns="45700" anchor="t" anchorCtr="0">
            <a:normAutofit/>
          </a:bodyPr>
          <a:lstStyle/>
          <a:p>
            <a:pPr marL="0" lvl="0" indent="0" algn="l">
              <a:spcBef>
                <a:spcPts val="0"/>
              </a:spcBef>
              <a:buSzPts val="2600"/>
            </a:pPr>
            <a:r>
              <a:rPr lang="en-US" sz="2800" b="1" dirty="0">
                <a:latin typeface="Times New Roman" panose="02020603050405020304" pitchFamily="18" charset="0"/>
                <a:ea typeface="Calibri" panose="020F0502020204030204" pitchFamily="34" charset="0"/>
              </a:rPr>
              <a:t>Community Assessment Process</a:t>
            </a:r>
            <a:endParaRPr dirty="0"/>
          </a:p>
        </p:txBody>
      </p:sp>
    </p:spTree>
    <p:extLst>
      <p:ext uri="{BB962C8B-B14F-4D97-AF65-F5344CB8AC3E}">
        <p14:creationId xmlns:p14="http://schemas.microsoft.com/office/powerpoint/2010/main" val="3266048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subTitle" idx="1"/>
          </p:nvPr>
        </p:nvSpPr>
        <p:spPr>
          <a:xfrm>
            <a:off x="276727" y="214429"/>
            <a:ext cx="11815010" cy="741285"/>
          </a:xfrm>
          <a:prstGeom prst="rect">
            <a:avLst/>
          </a:prstGeom>
          <a:solidFill>
            <a:srgbClr val="BBD6EE"/>
          </a:solidFill>
          <a:ln w="9525" cap="flat" cmpd="sng">
            <a:solidFill>
              <a:srgbClr val="BBD6EE"/>
            </a:solidFill>
            <a:prstDash val="solid"/>
            <a:round/>
            <a:headEnd type="none" w="sm" len="sm"/>
            <a:tailEnd type="none" w="sm" len="sm"/>
          </a:ln>
        </p:spPr>
        <p:txBody>
          <a:bodyPr spcFirstLastPara="1" wrap="square" lIns="91425" tIns="45700" rIns="91425" bIns="45700" anchor="t" anchorCtr="0">
            <a:normAutofit/>
          </a:bodyPr>
          <a:lstStyle/>
          <a:p>
            <a:pPr marL="0" lvl="0" indent="0" algn="l">
              <a:spcBef>
                <a:spcPts val="0"/>
              </a:spcBef>
              <a:buSzPts val="2600"/>
            </a:pPr>
            <a:r>
              <a:rPr lang="en-US" sz="2800" b="1" dirty="0">
                <a:latin typeface="Times New Roman" panose="02020603050405020304" pitchFamily="18" charset="0"/>
                <a:ea typeface="Calibri" panose="020F0502020204030204" pitchFamily="34" charset="0"/>
              </a:rPr>
              <a:t>Description of the Service Area</a:t>
            </a:r>
            <a:endParaRPr dirty="0"/>
          </a:p>
        </p:txBody>
      </p:sp>
      <p:sp>
        <p:nvSpPr>
          <p:cNvPr id="5" name="Google Shape;98;p14"/>
          <p:cNvSpPr txBox="1">
            <a:spLocks noGrp="1"/>
          </p:cNvSpPr>
          <p:nvPr>
            <p:ph type="ctrTitle"/>
          </p:nvPr>
        </p:nvSpPr>
        <p:spPr>
          <a:xfrm>
            <a:off x="115888" y="955675"/>
            <a:ext cx="3998912" cy="6186488"/>
          </a:xfrm>
          <a:prstGeom prst="rect">
            <a:avLst/>
          </a:prstGeom>
          <a:noFill/>
          <a:ln>
            <a:noFill/>
          </a:ln>
        </p:spPr>
        <p:txBody>
          <a:bodyPr spcFirstLastPara="1" wrap="square" lIns="91425" tIns="45700" rIns="91425" bIns="45700" anchor="b" anchorCtr="0">
            <a:normAutofit/>
          </a:bodyPr>
          <a:lstStyle/>
          <a:p>
            <a:pPr lvl="0" algn="l">
              <a:lnSpc>
                <a:spcPct val="119000"/>
              </a:lnSpc>
              <a:buSzPct val="100000"/>
            </a:pPr>
            <a:br>
              <a:rPr lang="en-US" sz="2000" dirty="0">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2" name="Rectangle 1"/>
          <p:cNvSpPr/>
          <p:nvPr/>
        </p:nvSpPr>
        <p:spPr>
          <a:xfrm>
            <a:off x="581891" y="1408185"/>
            <a:ext cx="6096000" cy="8273034"/>
          </a:xfrm>
          <a:prstGeom prst="rect">
            <a:avLst/>
          </a:prstGeom>
        </p:spPr>
        <p:txBody>
          <a:bodyPr>
            <a:spAutoFit/>
          </a:bodyPr>
          <a:lstStyle/>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Location: </a:t>
            </a:r>
            <a:r>
              <a:rPr lang="en-US" sz="1800" dirty="0">
                <a:solidFill>
                  <a:schemeClr val="dk1"/>
                </a:solidFill>
                <a:latin typeface="Calibri"/>
                <a:ea typeface="Calibri"/>
                <a:cs typeface="Calibri"/>
                <a:sym typeface="Calibri"/>
              </a:rPr>
              <a:t>Sebastopol is located north of San Francisco, about 55 miles away.</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Size: </a:t>
            </a:r>
            <a:r>
              <a:rPr lang="en-US" sz="1800" dirty="0">
                <a:solidFill>
                  <a:schemeClr val="dk1"/>
                </a:solidFill>
                <a:latin typeface="Calibri"/>
                <a:ea typeface="Calibri"/>
                <a:cs typeface="Calibri"/>
                <a:sym typeface="Calibri"/>
              </a:rPr>
              <a:t>Sebastopol covers an area of about 1.9 square miles in the western part of Sonoma County.</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Natural Environment: </a:t>
            </a:r>
            <a:r>
              <a:rPr lang="en-US" sz="1800" dirty="0">
                <a:solidFill>
                  <a:schemeClr val="dk1"/>
                </a:solidFill>
                <a:latin typeface="Calibri"/>
                <a:ea typeface="Calibri"/>
                <a:cs typeface="Calibri"/>
                <a:sym typeface="Calibri"/>
              </a:rPr>
              <a:t>It is surrounded by hillsides, vineyards, and the Laguna de Santa Rosa River.</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City Boundaries: </a:t>
            </a:r>
            <a:r>
              <a:rPr lang="en-US" sz="1800" dirty="0">
                <a:solidFill>
                  <a:schemeClr val="dk1"/>
                </a:solidFill>
                <a:latin typeface="Calibri"/>
                <a:ea typeface="Calibri"/>
                <a:cs typeface="Calibri"/>
                <a:sym typeface="Calibri"/>
              </a:rPr>
              <a:t>The city's boundaries are mostly defined by its natural environment, including the Laguna de Santa Rosa River and wetland preserve.</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Water Sources: </a:t>
            </a:r>
            <a:r>
              <a:rPr lang="en-US" sz="1800" dirty="0">
                <a:solidFill>
                  <a:schemeClr val="dk1"/>
                </a:solidFill>
                <a:latin typeface="Calibri"/>
                <a:ea typeface="Calibri"/>
                <a:cs typeface="Calibri"/>
                <a:sym typeface="Calibri"/>
              </a:rPr>
              <a:t>The Laguna de Santa Rosa River is supplied by Santa Rosa Creek, </a:t>
            </a:r>
            <a:r>
              <a:rPr lang="en-US" sz="1800" dirty="0" err="1">
                <a:solidFill>
                  <a:schemeClr val="dk1"/>
                </a:solidFill>
                <a:latin typeface="Calibri"/>
                <a:ea typeface="Calibri"/>
                <a:cs typeface="Calibri"/>
                <a:sym typeface="Calibri"/>
              </a:rPr>
              <a:t>Zimpher</a:t>
            </a:r>
            <a:r>
              <a:rPr lang="en-US" sz="1800" dirty="0">
                <a:solidFill>
                  <a:schemeClr val="dk1"/>
                </a:solidFill>
                <a:latin typeface="Calibri"/>
                <a:ea typeface="Calibri"/>
                <a:cs typeface="Calibri"/>
                <a:sym typeface="Calibri"/>
              </a:rPr>
              <a:t> Creek, Calder Creek, and Witter Creek.</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Access: </a:t>
            </a:r>
            <a:r>
              <a:rPr lang="en-US" sz="1800" dirty="0">
                <a:solidFill>
                  <a:schemeClr val="dk1"/>
                </a:solidFill>
                <a:latin typeface="Calibri"/>
                <a:ea typeface="Calibri"/>
                <a:cs typeface="Calibri"/>
                <a:sym typeface="Calibri"/>
              </a:rPr>
              <a:t>Convenient access to the Bay Area region due to the intersection of State Route (SR-) 12 and SR 116 within the city limits.</a:t>
            </a:r>
          </a:p>
          <a:p>
            <a:pPr marL="457200" indent="-342900">
              <a:lnSpc>
                <a:spcPct val="90000"/>
              </a:lnSpc>
              <a:spcBef>
                <a:spcPts val="1000"/>
              </a:spcBef>
              <a:buClr>
                <a:schemeClr val="dk1"/>
              </a:buClr>
              <a:buSzPts val="1800"/>
              <a:buFont typeface="Arial"/>
              <a:buChar char="•"/>
            </a:pPr>
            <a:r>
              <a:rPr lang="en-US" sz="1800" b="1" dirty="0">
                <a:solidFill>
                  <a:schemeClr val="dk1"/>
                </a:solidFill>
                <a:latin typeface="Calibri"/>
                <a:ea typeface="Calibri"/>
                <a:cs typeface="Calibri"/>
                <a:sym typeface="Calibri"/>
              </a:rPr>
              <a:t>Attractions</a:t>
            </a:r>
            <a:r>
              <a:rPr lang="en-US" sz="1800" dirty="0">
                <a:solidFill>
                  <a:schemeClr val="dk1"/>
                </a:solidFill>
                <a:latin typeface="Calibri"/>
                <a:ea typeface="Calibri"/>
                <a:cs typeface="Calibri"/>
                <a:sym typeface="Calibri"/>
              </a:rPr>
              <a:t>: Sebastopol offers a vibrant food, wine, and art scene and is appealing to visitors due to its proximity to the San Francisco Bay Area</a:t>
            </a:r>
          </a:p>
          <a:p>
            <a:pPr>
              <a:buFont typeface="Arial" panose="020B0604020202020204" pitchFamily="34" charset="0"/>
              <a:buChar char="•"/>
            </a:pPr>
            <a:endParaRPr lang="en-US" sz="1800" dirty="0">
              <a:solidFill>
                <a:srgbClr val="37415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sz="1800" dirty="0">
              <a:solidFill>
                <a:srgbClr val="37415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p:txBody>
      </p:sp>
      <p:pic>
        <p:nvPicPr>
          <p:cNvPr id="6" name="Picture 5"/>
          <p:cNvPicPr>
            <a:picLocks noChangeAspect="1"/>
          </p:cNvPicPr>
          <p:nvPr/>
        </p:nvPicPr>
        <p:blipFill>
          <a:blip r:embed="rId3"/>
          <a:stretch>
            <a:fillRect/>
          </a:stretch>
        </p:blipFill>
        <p:spPr>
          <a:xfrm>
            <a:off x="6996545" y="1191492"/>
            <a:ext cx="4932217" cy="47400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title"/>
          </p:nvPr>
        </p:nvSpPr>
        <p:spPr>
          <a:xfrm>
            <a:off x="454250" y="365125"/>
            <a:ext cx="10714800" cy="701700"/>
          </a:xfrm>
          <a:prstGeom prst="rect">
            <a:avLst/>
          </a:prstGeom>
          <a:solidFill>
            <a:srgbClr val="BBD6EE"/>
          </a:solidFill>
          <a:ln>
            <a:noFill/>
          </a:ln>
        </p:spPr>
        <p:txBody>
          <a:bodyPr spcFirstLastPara="1" wrap="square" lIns="91425" tIns="45700" rIns="91425" bIns="45700" anchor="ctr" anchorCtr="0">
            <a:normAutofit/>
          </a:bodyPr>
          <a:lstStyle/>
          <a:p>
            <a:pPr>
              <a:buSzPts val="2600"/>
            </a:pPr>
            <a:r>
              <a:rPr lang="en-US" sz="2800" b="1" dirty="0">
                <a:latin typeface="Times New Roman" panose="02020603050405020304" pitchFamily="18" charset="0"/>
                <a:ea typeface="Calibri" panose="020F0502020204030204" pitchFamily="34" charset="0"/>
              </a:rPr>
              <a:t>Population </a:t>
            </a:r>
            <a:endParaRPr sz="2800" b="1" dirty="0">
              <a:latin typeface="Times New Roman" panose="02020603050405020304" pitchFamily="18" charset="0"/>
              <a:ea typeface="Calibri" panose="020F0502020204030204" pitchFamily="34" charset="0"/>
            </a:endParaRPr>
          </a:p>
        </p:txBody>
      </p:sp>
      <p:sp>
        <p:nvSpPr>
          <p:cNvPr id="107" name="Google Shape;107;p15"/>
          <p:cNvSpPr/>
          <p:nvPr/>
        </p:nvSpPr>
        <p:spPr>
          <a:xfrm>
            <a:off x="997527" y="1734649"/>
            <a:ext cx="5306291"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 name="Rectangle 1"/>
          <p:cNvSpPr/>
          <p:nvPr/>
        </p:nvSpPr>
        <p:spPr>
          <a:xfrm>
            <a:off x="581891" y="1427018"/>
            <a:ext cx="6414654" cy="4955203"/>
          </a:xfrm>
          <a:prstGeom prst="rect">
            <a:avLst/>
          </a:prstGeom>
        </p:spPr>
        <p:txBody>
          <a:bodyPr wrap="square">
            <a:spAutoFit/>
          </a:bodyPr>
          <a:lstStyle/>
          <a:p>
            <a:r>
              <a:rPr lang="en-US" sz="2000" b="1" dirty="0">
                <a:solidFill>
                  <a:schemeClr val="dk1"/>
                </a:solidFill>
                <a:latin typeface="Calibri"/>
                <a:ea typeface="Calibri"/>
                <a:cs typeface="Calibri"/>
              </a:rPr>
              <a:t>Population: </a:t>
            </a:r>
            <a:r>
              <a:rPr lang="en-US" sz="2000" dirty="0">
                <a:solidFill>
                  <a:schemeClr val="dk1"/>
                </a:solidFill>
                <a:latin typeface="Calibri"/>
                <a:ea typeface="Calibri"/>
                <a:cs typeface="Calibri"/>
              </a:rPr>
              <a:t>Sebastopol had a population of 7,448 in 2021, according to the US Census Bureau's American Community Survey.</a:t>
            </a:r>
          </a:p>
          <a:p>
            <a:r>
              <a:rPr lang="en-US" sz="2000" b="1" dirty="0">
                <a:solidFill>
                  <a:schemeClr val="dk1"/>
                </a:solidFill>
                <a:latin typeface="Calibri"/>
                <a:ea typeface="Calibri"/>
                <a:cs typeface="Calibri"/>
              </a:rPr>
              <a:t>Population Change: </a:t>
            </a:r>
            <a:r>
              <a:rPr lang="en-US" sz="2000" dirty="0">
                <a:solidFill>
                  <a:schemeClr val="dk1"/>
                </a:solidFill>
                <a:latin typeface="Calibri"/>
                <a:ea typeface="Calibri"/>
                <a:cs typeface="Calibri"/>
              </a:rPr>
              <a:t>The population declined by -0.9% from April 2020 to July 2021.</a:t>
            </a:r>
          </a:p>
          <a:p>
            <a:r>
              <a:rPr lang="en-US" sz="2000" b="1" dirty="0">
                <a:solidFill>
                  <a:schemeClr val="dk1"/>
                </a:solidFill>
                <a:latin typeface="Calibri"/>
                <a:ea typeface="Calibri"/>
                <a:cs typeface="Calibri"/>
              </a:rPr>
              <a:t>Factors Influencing Decline</a:t>
            </a:r>
            <a:r>
              <a:rPr lang="en-US" sz="2000" dirty="0">
                <a:solidFill>
                  <a:schemeClr val="dk1"/>
                </a:solidFill>
                <a:latin typeface="Calibri"/>
                <a:ea typeface="Calibri"/>
                <a:cs typeface="Calibri"/>
              </a:rPr>
              <a:t>: Possible factors contributing to the population decline include migration, an aging population, a low birth rate, and economic conditions.</a:t>
            </a:r>
          </a:p>
          <a:p>
            <a:r>
              <a:rPr lang="en-US" sz="2000" b="1" dirty="0">
                <a:solidFill>
                  <a:schemeClr val="dk1"/>
                </a:solidFill>
                <a:latin typeface="Calibri"/>
                <a:ea typeface="Calibri"/>
                <a:cs typeface="Calibri"/>
              </a:rPr>
              <a:t>Impact on Economy and Development: </a:t>
            </a:r>
            <a:r>
              <a:rPr lang="en-US" sz="2000" dirty="0">
                <a:solidFill>
                  <a:schemeClr val="dk1"/>
                </a:solidFill>
                <a:latin typeface="Calibri"/>
                <a:ea typeface="Calibri"/>
                <a:cs typeface="Calibri"/>
              </a:rPr>
              <a:t>The stable population and slow growth rate in Sebastopol may impact the city's economy and development, suggesting a potential lack of job opportunities or a high cost of living</a:t>
            </a:r>
            <a:r>
              <a:rPr lang="en-US" sz="2000" b="1" dirty="0">
                <a:solidFill>
                  <a:srgbClr val="374151"/>
                </a:solidFill>
                <a:latin typeface="Calibri" panose="020F0502020204030204" pitchFamily="34" charset="0"/>
                <a:cs typeface="Calibri" panose="020F0502020204030204" pitchFamily="34" charset="0"/>
              </a:rPr>
              <a:t>.</a:t>
            </a:r>
          </a:p>
          <a:p>
            <a:pPr>
              <a:buFont typeface="Arial" panose="020B0604020202020204" pitchFamily="34" charset="0"/>
              <a:buChar char="•"/>
            </a:pPr>
            <a:endParaRPr lang="en-US" sz="2000" b="1" dirty="0">
              <a:solidFill>
                <a:srgbClr val="374151"/>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a:p>
            <a:pPr>
              <a:buFont typeface="Arial" panose="020B0604020202020204" pitchFamily="34" charset="0"/>
              <a:buChar char="•"/>
            </a:pPr>
            <a:endParaRPr lang="en-US" dirty="0">
              <a:solidFill>
                <a:srgbClr val="374151"/>
              </a:solidFill>
              <a:latin typeface="Söhne"/>
            </a:endParaRPr>
          </a:p>
        </p:txBody>
      </p:sp>
      <p:pic>
        <p:nvPicPr>
          <p:cNvPr id="9" name="Picture 8" descr="C:\Users\Waqar Ahmad\Desktop\Sebastoplo Community assesment resources\population.PNG"/>
          <p:cNvPicPr/>
          <p:nvPr/>
        </p:nvPicPr>
        <p:blipFill>
          <a:blip r:embed="rId3">
            <a:extLst>
              <a:ext uri="{28A0092B-C50C-407E-A947-70E740481C1C}">
                <a14:useLocalDpi xmlns:a14="http://schemas.microsoft.com/office/drawing/2010/main" val="0"/>
              </a:ext>
            </a:extLst>
          </a:blip>
          <a:srcRect/>
          <a:stretch>
            <a:fillRect/>
          </a:stretch>
        </p:blipFill>
        <p:spPr bwMode="auto">
          <a:xfrm>
            <a:off x="7412182" y="2328430"/>
            <a:ext cx="3756868" cy="3268806"/>
          </a:xfrm>
          <a:prstGeom prst="rect">
            <a:avLst/>
          </a:prstGeom>
          <a:noFill/>
          <a:ln>
            <a:noFill/>
          </a:ln>
        </p:spPr>
      </p:pic>
      <p:sp>
        <p:nvSpPr>
          <p:cNvPr id="4" name="Rectangle 3"/>
          <p:cNvSpPr/>
          <p:nvPr/>
        </p:nvSpPr>
        <p:spPr>
          <a:xfrm>
            <a:off x="7586065" y="5674335"/>
            <a:ext cx="4030270" cy="307777"/>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 Source: Economic Development Board Report, 2019</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838200" y="387927"/>
            <a:ext cx="10515600" cy="775855"/>
          </a:xfrm>
          <a:prstGeom prst="rect">
            <a:avLst/>
          </a:prstGeom>
          <a:solidFill>
            <a:srgbClr val="C9DAF8"/>
          </a:solidFill>
        </p:spPr>
        <p:txBody>
          <a:bodyPr spcFirstLastPara="1" wrap="square" lIns="91425" tIns="45700" rIns="91425" bIns="45700" anchor="ctr" anchorCtr="0">
            <a:normAutofit fontScale="90000"/>
          </a:bodyPr>
          <a:lstStyle/>
          <a:p>
            <a:br>
              <a:rPr lang="en-US" sz="3100" b="1" dirty="0"/>
            </a:br>
            <a:r>
              <a:rPr lang="en-US" sz="3100" b="1" dirty="0"/>
              <a:t>Race and Ethnicity</a:t>
            </a:r>
            <a:br>
              <a:rPr lang="en-US" dirty="0"/>
            </a:br>
            <a:endParaRPr dirty="0"/>
          </a:p>
        </p:txBody>
      </p:sp>
      <p:graphicFrame>
        <p:nvGraphicFramePr>
          <p:cNvPr id="2" name="Table 1"/>
          <p:cNvGraphicFramePr>
            <a:graphicFrameLocks noGrp="1"/>
          </p:cNvGraphicFramePr>
          <p:nvPr>
            <p:extLst>
              <p:ext uri="{D42A27DB-BD31-4B8C-83A1-F6EECF244321}">
                <p14:modId xmlns:p14="http://schemas.microsoft.com/office/powerpoint/2010/main" val="1417239633"/>
              </p:ext>
            </p:extLst>
          </p:nvPr>
        </p:nvGraphicFramePr>
        <p:xfrm>
          <a:off x="6096000" y="2097991"/>
          <a:ext cx="5937250" cy="2147784"/>
        </p:xfrm>
        <a:graphic>
          <a:graphicData uri="http://schemas.openxmlformats.org/drawingml/2006/table">
            <a:tbl>
              <a:tblPr firstRow="1" firstCol="1" bandRow="1">
                <a:tableStyleId>{5C22544A-7EE6-4342-B048-85BDC9FD1C3A}</a:tableStyleId>
              </a:tblPr>
              <a:tblGrid>
                <a:gridCol w="2968625">
                  <a:extLst>
                    <a:ext uri="{9D8B030D-6E8A-4147-A177-3AD203B41FA5}">
                      <a16:colId xmlns:a16="http://schemas.microsoft.com/office/drawing/2014/main" val="1560004908"/>
                    </a:ext>
                  </a:extLst>
                </a:gridCol>
                <a:gridCol w="2968625">
                  <a:extLst>
                    <a:ext uri="{9D8B030D-6E8A-4147-A177-3AD203B41FA5}">
                      <a16:colId xmlns:a16="http://schemas.microsoft.com/office/drawing/2014/main" val="1903319383"/>
                    </a:ext>
                  </a:extLst>
                </a:gridCol>
              </a:tblGrid>
              <a:tr h="357964">
                <a:tc>
                  <a:txBody>
                    <a:bodyPr/>
                    <a:lstStyle/>
                    <a:p>
                      <a:pPr marL="0" marR="0">
                        <a:lnSpc>
                          <a:spcPct val="107000"/>
                        </a:lnSpc>
                        <a:spcBef>
                          <a:spcPts val="0"/>
                        </a:spcBef>
                        <a:spcAft>
                          <a:spcPts val="0"/>
                        </a:spcAft>
                      </a:pPr>
                      <a:r>
                        <a:rPr lang="en-US" sz="1200">
                          <a:effectLst/>
                        </a:rPr>
                        <a:t>Race/Ethnicity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452299"/>
                  </a:ext>
                </a:extLst>
              </a:tr>
              <a:tr h="357964">
                <a:tc>
                  <a:txBody>
                    <a:bodyPr/>
                    <a:lstStyle/>
                    <a:p>
                      <a:pPr marL="0" marR="0">
                        <a:lnSpc>
                          <a:spcPct val="107000"/>
                        </a:lnSpc>
                        <a:spcBef>
                          <a:spcPts val="0"/>
                        </a:spcBef>
                        <a:spcAft>
                          <a:spcPts val="0"/>
                        </a:spcAft>
                      </a:pPr>
                      <a:r>
                        <a:rPr lang="en-US" sz="1200">
                          <a:effectLst/>
                        </a:rPr>
                        <a:t>White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055314"/>
                  </a:ext>
                </a:extLst>
              </a:tr>
              <a:tr h="357964">
                <a:tc>
                  <a:txBody>
                    <a:bodyPr/>
                    <a:lstStyle/>
                    <a:p>
                      <a:pPr marL="0" marR="0">
                        <a:lnSpc>
                          <a:spcPct val="107000"/>
                        </a:lnSpc>
                        <a:spcBef>
                          <a:spcPts val="0"/>
                        </a:spcBef>
                        <a:spcAft>
                          <a:spcPts val="0"/>
                        </a:spcAft>
                      </a:pPr>
                      <a:r>
                        <a:rPr lang="en-US" sz="1200">
                          <a:effectLst/>
                        </a:rPr>
                        <a:t>Hispanic or Latino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648274"/>
                  </a:ext>
                </a:extLst>
              </a:tr>
              <a:tr h="357964">
                <a:tc>
                  <a:txBody>
                    <a:bodyPr/>
                    <a:lstStyle/>
                    <a:p>
                      <a:pPr marL="0" marR="0">
                        <a:lnSpc>
                          <a:spcPct val="107000"/>
                        </a:lnSpc>
                        <a:spcBef>
                          <a:spcPts val="0"/>
                        </a:spcBef>
                        <a:spcAft>
                          <a:spcPts val="0"/>
                        </a:spcAft>
                      </a:pPr>
                      <a:r>
                        <a:rPr lang="en-US" sz="1200" dirty="0">
                          <a:effectLst/>
                        </a:rPr>
                        <a:t>Two or more races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042282"/>
                  </a:ext>
                </a:extLst>
              </a:tr>
              <a:tr h="357964">
                <a:tc>
                  <a:txBody>
                    <a:bodyPr/>
                    <a:lstStyle/>
                    <a:p>
                      <a:pPr marL="0" marR="0">
                        <a:lnSpc>
                          <a:spcPct val="107000"/>
                        </a:lnSpc>
                        <a:spcBef>
                          <a:spcPts val="0"/>
                        </a:spcBef>
                        <a:spcAft>
                          <a:spcPts val="0"/>
                        </a:spcAft>
                      </a:pPr>
                      <a:r>
                        <a:rPr lang="en-US" sz="1200">
                          <a:effectLst/>
                        </a:rPr>
                        <a:t>Asian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8834090"/>
                  </a:ext>
                </a:extLst>
              </a:tr>
              <a:tr h="357964">
                <a:tc>
                  <a:txBody>
                    <a:bodyPr/>
                    <a:lstStyle/>
                    <a:p>
                      <a:pPr marL="0" marR="0">
                        <a:lnSpc>
                          <a:spcPct val="107000"/>
                        </a:lnSpc>
                        <a:spcBef>
                          <a:spcPts val="0"/>
                        </a:spcBef>
                        <a:spcAft>
                          <a:spcPts val="0"/>
                        </a:spcAft>
                      </a:pPr>
                      <a:r>
                        <a:rPr lang="en-US" sz="1200">
                          <a:effectLst/>
                        </a:rPr>
                        <a:t>Other races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065510"/>
                  </a:ext>
                </a:extLst>
              </a:tr>
            </a:tbl>
          </a:graphicData>
        </a:graphic>
      </p:graphicFrame>
      <p:sp>
        <p:nvSpPr>
          <p:cNvPr id="3" name="Rectangle 2"/>
          <p:cNvSpPr/>
          <p:nvPr/>
        </p:nvSpPr>
        <p:spPr>
          <a:xfrm flipH="1">
            <a:off x="7499816" y="4245776"/>
            <a:ext cx="2586291" cy="322845"/>
          </a:xfrm>
          <a:prstGeom prst="rect">
            <a:avLst/>
          </a:prstGeom>
        </p:spPr>
        <p:txBody>
          <a:bodyPr wrap="squar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Source: US Census Bureau,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46365" y="1288473"/>
            <a:ext cx="5749636" cy="9633406"/>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dk1"/>
                </a:solidFill>
                <a:latin typeface="Calibri"/>
                <a:ea typeface="Calibri"/>
                <a:cs typeface="Calibri"/>
              </a:rPr>
              <a:t>The demographic composition can have implications for education, healthcare, and social and economic opportunities.</a:t>
            </a:r>
          </a:p>
          <a:p>
            <a:pPr marL="285750" indent="-285750">
              <a:buFont typeface="Arial" panose="020B0604020202020204" pitchFamily="34" charset="0"/>
              <a:buChar char="•"/>
            </a:pPr>
            <a:r>
              <a:rPr lang="en-US" sz="2000" dirty="0">
                <a:solidFill>
                  <a:schemeClr val="dk1"/>
                </a:solidFill>
                <a:latin typeface="Calibri"/>
                <a:ea typeface="Calibri"/>
                <a:cs typeface="Calibri"/>
              </a:rPr>
              <a:t>For Example, the Hispanic or Latino community, which represents a significant proportion of the population, may face barriers to accessing healthcare services if language or cultural differences are not adequately addressed.</a:t>
            </a:r>
          </a:p>
          <a:p>
            <a:pPr marL="285750" indent="-285750">
              <a:buFont typeface="Arial" panose="020B0604020202020204" pitchFamily="34" charset="0"/>
              <a:buChar char="•"/>
            </a:pPr>
            <a:r>
              <a:rPr lang="en-US" sz="2000" dirty="0">
                <a:solidFill>
                  <a:schemeClr val="dk1"/>
                </a:solidFill>
                <a:latin typeface="Calibri"/>
                <a:ea typeface="Calibri"/>
                <a:cs typeface="Calibri"/>
              </a:rPr>
              <a:t>In Sonoma County, Latinos, and Native Americans had higher mortality rates due to COVID-19 in 2020, highlighting health disparities and potential systemic racism and discrimination. </a:t>
            </a:r>
            <a:r>
              <a:rPr lang="en-US" sz="2000" i="1" dirty="0">
                <a:solidFill>
                  <a:schemeClr val="dk1"/>
                </a:solidFill>
                <a:latin typeface="Calibri"/>
                <a:ea typeface="Calibri"/>
                <a:cs typeface="Calibri"/>
              </a:rPr>
              <a:t>(A Portrait of Sonoma County 2021 Update)</a:t>
            </a:r>
          </a:p>
          <a:p>
            <a:pPr marL="285750" indent="-285750">
              <a:buFont typeface="Arial" panose="020B0604020202020204" pitchFamily="34" charset="0"/>
              <a:buChar char="•"/>
            </a:pPr>
            <a:r>
              <a:rPr lang="en-US" sz="2000" dirty="0">
                <a:solidFill>
                  <a:schemeClr val="dk1"/>
                </a:solidFill>
                <a:latin typeface="Calibri"/>
                <a:ea typeface="Calibri"/>
                <a:cs typeface="Calibri"/>
              </a:rPr>
              <a:t>Health Disparities: Deaths among Latino residents were also higher due to kidney disease and suicide, indicating underlying health inequities. </a:t>
            </a:r>
            <a:r>
              <a:rPr lang="en-US" sz="2000" i="1" dirty="0">
                <a:solidFill>
                  <a:schemeClr val="dk1"/>
                </a:solidFill>
                <a:latin typeface="Calibri"/>
                <a:ea typeface="Calibri"/>
                <a:cs typeface="Calibri"/>
              </a:rPr>
              <a:t>(do)</a:t>
            </a: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solidFill>
                <a:srgbClr val="374151"/>
              </a:solidFill>
              <a:latin typeface="Söhne"/>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p:nvPr/>
        </p:nvSpPr>
        <p:spPr>
          <a:xfrm>
            <a:off x="629653" y="1204573"/>
            <a:ext cx="6096000" cy="477053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900"/>
              <a:buFont typeface="Arial"/>
              <a:buChar char="•"/>
            </a:pPr>
            <a:endParaRPr dirty="0"/>
          </a:p>
        </p:txBody>
      </p:sp>
      <p:sp>
        <p:nvSpPr>
          <p:cNvPr id="123" name="Google Shape;123;p17"/>
          <p:cNvSpPr txBox="1"/>
          <p:nvPr/>
        </p:nvSpPr>
        <p:spPr>
          <a:xfrm>
            <a:off x="180474" y="142114"/>
            <a:ext cx="11815010" cy="841559"/>
          </a:xfrm>
          <a:prstGeom prst="rect">
            <a:avLst/>
          </a:prstGeom>
          <a:solidFill>
            <a:srgbClr val="BBD6EE"/>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600"/>
              <a:buFont typeface="Arial"/>
              <a:buNone/>
            </a:pPr>
            <a:r>
              <a:rPr lang="en-US" sz="2600" b="1" dirty="0">
                <a:solidFill>
                  <a:srgbClr val="000000"/>
                </a:solidFill>
                <a:latin typeface="Calibri" panose="020F0502020204030204" pitchFamily="34" charset="0"/>
                <a:cs typeface="Calibri" panose="020F0502020204030204" pitchFamily="34" charset="0"/>
                <a:sym typeface="Arial"/>
              </a:rPr>
              <a:t>Age Distribution</a:t>
            </a:r>
            <a:endParaRPr b="1" dirty="0">
              <a:latin typeface="Calibri" panose="020F0502020204030204" pitchFamily="34" charset="0"/>
              <a:cs typeface="Calibri" panose="020F0502020204030204" pitchFamily="34" charset="0"/>
            </a:endParaRPr>
          </a:p>
        </p:txBody>
      </p:sp>
      <p:sp>
        <p:nvSpPr>
          <p:cNvPr id="125" name="Google Shape;125;p17"/>
          <p:cNvSpPr/>
          <p:nvPr/>
        </p:nvSpPr>
        <p:spPr>
          <a:xfrm>
            <a:off x="6890585" y="1110162"/>
            <a:ext cx="47559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 name="Rectangle 1"/>
          <p:cNvSpPr/>
          <p:nvPr/>
        </p:nvSpPr>
        <p:spPr>
          <a:xfrm>
            <a:off x="8032893" y="5918981"/>
            <a:ext cx="3076483" cy="307777"/>
          </a:xfrm>
          <a:prstGeom prst="rect">
            <a:avLst/>
          </a:prstGeom>
        </p:spPr>
        <p:txBody>
          <a:bodyPr wrap="none">
            <a:spAutoFit/>
          </a:bodyPr>
          <a:lstStyle/>
          <a:p>
            <a:r>
              <a:rPr lang="en-US" sz="1050" dirty="0">
                <a:latin typeface="Calibri" panose="020F0502020204030204" pitchFamily="34" charset="0"/>
                <a:cs typeface="Calibri" panose="020F0502020204030204" pitchFamily="34" charset="0"/>
              </a:rPr>
              <a:t>Source: Economic Development Board Report, 2019</a:t>
            </a:r>
            <a:r>
              <a:rPr lang="en-US" dirty="0"/>
              <a:t>.</a:t>
            </a:r>
          </a:p>
        </p:txBody>
      </p:sp>
      <p:sp>
        <p:nvSpPr>
          <p:cNvPr id="3" name="Rectangle 2"/>
          <p:cNvSpPr/>
          <p:nvPr/>
        </p:nvSpPr>
        <p:spPr>
          <a:xfrm>
            <a:off x="629654" y="1479494"/>
            <a:ext cx="6260932" cy="5170646"/>
          </a:xfrm>
          <a:prstGeom prst="rect">
            <a:avLst/>
          </a:prstGeom>
        </p:spPr>
        <p:txBody>
          <a:bodyPr wrap="square">
            <a:spAutoFit/>
          </a:bodyPr>
          <a:lstStyle/>
          <a:p>
            <a:r>
              <a:rPr lang="en-US" sz="2000" b="1" dirty="0">
                <a:latin typeface="Calibiri"/>
              </a:rPr>
              <a:t>Population Composition: </a:t>
            </a:r>
            <a:r>
              <a:rPr lang="en-US" sz="2000" dirty="0">
                <a:latin typeface="Calibiri"/>
              </a:rPr>
              <a:t>The population of Sebastopol has a higher proportion of Late-Career and Older Adults.</a:t>
            </a:r>
          </a:p>
          <a:p>
            <a:r>
              <a:rPr lang="en-US" sz="2000" b="1" dirty="0">
                <a:latin typeface="Calibiri"/>
              </a:rPr>
              <a:t>Smaller Proportion of Young Adults: </a:t>
            </a:r>
            <a:r>
              <a:rPr lang="en-US" sz="2000" dirty="0">
                <a:latin typeface="Calibiri"/>
              </a:rPr>
              <a:t>There is a smaller proportion of adults aged 35 and below in Sebastopol.</a:t>
            </a:r>
          </a:p>
          <a:p>
            <a:r>
              <a:rPr lang="en-US" sz="2000" b="1" dirty="0">
                <a:latin typeface="Calibiri"/>
              </a:rPr>
              <a:t>Declining Numbers: </a:t>
            </a:r>
            <a:r>
              <a:rPr lang="en-US" sz="2000" dirty="0">
                <a:latin typeface="Calibiri"/>
              </a:rPr>
              <a:t>Forecasts in the Economic Development Board Report suggest that all age groups under 65 will decline in numbers.</a:t>
            </a:r>
          </a:p>
          <a:p>
            <a:r>
              <a:rPr lang="en-US" sz="2000" b="1" dirty="0">
                <a:latin typeface="Calibiri"/>
              </a:rPr>
              <a:t>Aging Population: </a:t>
            </a:r>
            <a:r>
              <a:rPr lang="en-US" sz="2000" dirty="0">
                <a:latin typeface="Calibiri"/>
              </a:rPr>
              <a:t>The declining numbers indicate an aging population trend in Sebastopol.</a:t>
            </a:r>
          </a:p>
          <a:p>
            <a:r>
              <a:rPr lang="en-US" sz="2000" b="1" dirty="0">
                <a:latin typeface="Calibiri"/>
              </a:rPr>
              <a:t>Implications: </a:t>
            </a:r>
            <a:r>
              <a:rPr lang="en-US" sz="2000" dirty="0">
                <a:latin typeface="Calibiri"/>
              </a:rPr>
              <a:t>The aging population may have implications for various aspects such as workforce dynamics, healthcare needs, and community services</a:t>
            </a:r>
          </a:p>
          <a:p>
            <a:endParaRPr lang="en-US" sz="1800" dirty="0">
              <a:latin typeface="Calibiri"/>
            </a:endParaRPr>
          </a:p>
          <a:p>
            <a:endParaRPr lang="en-US" sz="1800" dirty="0">
              <a:latin typeface="Calibiri"/>
            </a:endParaRPr>
          </a:p>
          <a:p>
            <a:endParaRPr lang="en-US" dirty="0"/>
          </a:p>
        </p:txBody>
      </p:sp>
      <p:pic>
        <p:nvPicPr>
          <p:cNvPr id="8" name="Picture 7" descr="C:\Users\Waqar Ahmad\Desktop\Sebastoplo Community assesment resources\current and projected age.PNG"/>
          <p:cNvPicPr/>
          <p:nvPr/>
        </p:nvPicPr>
        <p:blipFill>
          <a:blip r:embed="rId3">
            <a:extLst>
              <a:ext uri="{28A0092B-C50C-407E-A947-70E740481C1C}">
                <a14:useLocalDpi xmlns:a14="http://schemas.microsoft.com/office/drawing/2010/main" val="0"/>
              </a:ext>
            </a:extLst>
          </a:blip>
          <a:srcRect/>
          <a:stretch>
            <a:fillRect/>
          </a:stretch>
        </p:blipFill>
        <p:spPr bwMode="auto">
          <a:xfrm>
            <a:off x="7428247" y="2200474"/>
            <a:ext cx="4567237" cy="34647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Racism and Discrimination</a:t>
            </a:r>
            <a:br>
              <a:rPr lang="en-US" sz="2800" dirty="0"/>
            </a:br>
            <a:endParaRPr lang="en-US" sz="2800" dirty="0"/>
          </a:p>
        </p:txBody>
      </p:sp>
      <p:sp>
        <p:nvSpPr>
          <p:cNvPr id="3" name="Text Placeholder 2"/>
          <p:cNvSpPr>
            <a:spLocks noGrp="1"/>
          </p:cNvSpPr>
          <p:nvPr>
            <p:ph type="body" idx="1"/>
          </p:nvPr>
        </p:nvSpPr>
        <p:spPr>
          <a:xfrm>
            <a:off x="90055" y="1063315"/>
            <a:ext cx="6116781" cy="5559157"/>
          </a:xfrm>
        </p:spPr>
        <p:txBody>
          <a:bodyPr/>
          <a:lstStyle/>
          <a:p>
            <a:pPr marL="114300" indent="0">
              <a:buNone/>
            </a:pPr>
            <a:r>
              <a:rPr lang="en-US" sz="1400" dirty="0"/>
              <a:t>Racial Isolation Index Values for Segregation within Sebastopol</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9228218"/>
              </p:ext>
            </p:extLst>
          </p:nvPr>
        </p:nvGraphicFramePr>
        <p:xfrm>
          <a:off x="207817" y="1551709"/>
          <a:ext cx="5777346" cy="1878260"/>
        </p:xfrm>
        <a:graphic>
          <a:graphicData uri="http://schemas.openxmlformats.org/drawingml/2006/table">
            <a:tbl>
              <a:tblPr firstRow="1" firstCol="1" bandRow="1">
                <a:tableStyleId>{5C22544A-7EE6-4342-B048-85BDC9FD1C3A}</a:tableStyleId>
              </a:tblPr>
              <a:tblGrid>
                <a:gridCol w="1925370">
                  <a:extLst>
                    <a:ext uri="{9D8B030D-6E8A-4147-A177-3AD203B41FA5}">
                      <a16:colId xmlns:a16="http://schemas.microsoft.com/office/drawing/2014/main" val="2473323432"/>
                    </a:ext>
                  </a:extLst>
                </a:gridCol>
                <a:gridCol w="1925988">
                  <a:extLst>
                    <a:ext uri="{9D8B030D-6E8A-4147-A177-3AD203B41FA5}">
                      <a16:colId xmlns:a16="http://schemas.microsoft.com/office/drawing/2014/main" val="4253419432"/>
                    </a:ext>
                  </a:extLst>
                </a:gridCol>
                <a:gridCol w="1925988">
                  <a:extLst>
                    <a:ext uri="{9D8B030D-6E8A-4147-A177-3AD203B41FA5}">
                      <a16:colId xmlns:a16="http://schemas.microsoft.com/office/drawing/2014/main" val="3219135841"/>
                    </a:ext>
                  </a:extLst>
                </a:gridCol>
              </a:tblGrid>
              <a:tr h="375652">
                <a:tc>
                  <a:txBody>
                    <a:bodyPr/>
                    <a:lstStyle/>
                    <a:p>
                      <a:pPr marL="0" marR="0">
                        <a:lnSpc>
                          <a:spcPct val="107000"/>
                        </a:lnSpc>
                        <a:spcBef>
                          <a:spcPts val="0"/>
                        </a:spcBef>
                        <a:spcAft>
                          <a:spcPts val="800"/>
                        </a:spcAft>
                      </a:pPr>
                      <a:r>
                        <a:rPr lang="en-US" sz="1200" dirty="0">
                          <a:effectLst/>
                        </a:rPr>
                        <a:t>Race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6543665"/>
                  </a:ext>
                </a:extLst>
              </a:tr>
              <a:tr h="375652">
                <a:tc>
                  <a:txBody>
                    <a:bodyPr/>
                    <a:lstStyle/>
                    <a:p>
                      <a:pPr marL="0" marR="0">
                        <a:lnSpc>
                          <a:spcPct val="107000"/>
                        </a:lnSpc>
                        <a:spcBef>
                          <a:spcPts val="0"/>
                        </a:spcBef>
                        <a:spcAft>
                          <a:spcPts val="800"/>
                        </a:spcAft>
                      </a:pPr>
                      <a:r>
                        <a:rPr lang="en-US" sz="1200">
                          <a:effectLst/>
                        </a:rPr>
                        <a:t>Asian/Pacific Islander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0203768"/>
                  </a:ext>
                </a:extLst>
              </a:tr>
              <a:tr h="375652">
                <a:tc>
                  <a:txBody>
                    <a:bodyPr/>
                    <a:lstStyle/>
                    <a:p>
                      <a:pPr marL="0" marR="0">
                        <a:lnSpc>
                          <a:spcPct val="107000"/>
                        </a:lnSpc>
                        <a:spcBef>
                          <a:spcPts val="0"/>
                        </a:spcBef>
                        <a:spcAft>
                          <a:spcPts val="800"/>
                        </a:spcAft>
                      </a:pPr>
                      <a:r>
                        <a:rPr lang="en-US" sz="1200">
                          <a:effectLst/>
                        </a:rPr>
                        <a:t>Black/African American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0.009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0.010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050601"/>
                  </a:ext>
                </a:extLst>
              </a:tr>
              <a:tr h="375652">
                <a:tc>
                  <a:txBody>
                    <a:bodyPr/>
                    <a:lstStyle/>
                    <a:p>
                      <a:pPr marL="0" marR="0">
                        <a:lnSpc>
                          <a:spcPct val="107000"/>
                        </a:lnSpc>
                        <a:spcBef>
                          <a:spcPts val="0"/>
                        </a:spcBef>
                        <a:spcAft>
                          <a:spcPts val="800"/>
                        </a:spcAft>
                      </a:pPr>
                      <a:r>
                        <a:rPr lang="en-US" sz="1200">
                          <a:effectLst/>
                        </a:rPr>
                        <a:t>Latinx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11239"/>
                  </a:ext>
                </a:extLst>
              </a:tr>
              <a:tr h="375652">
                <a:tc>
                  <a:txBody>
                    <a:bodyPr/>
                    <a:lstStyle/>
                    <a:p>
                      <a:pPr marL="0" marR="0">
                        <a:lnSpc>
                          <a:spcPct val="107000"/>
                        </a:lnSpc>
                        <a:spcBef>
                          <a:spcPts val="0"/>
                        </a:spcBef>
                        <a:spcAft>
                          <a:spcPts val="800"/>
                        </a:spcAft>
                      </a:pPr>
                      <a:r>
                        <a:rPr lang="en-US" sz="1200">
                          <a:effectLst/>
                        </a:rPr>
                        <a:t>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0.837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0.747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328189"/>
                  </a:ext>
                </a:extLst>
              </a:tr>
            </a:tbl>
          </a:graphicData>
        </a:graphic>
      </p:graphicFrame>
      <p:sp>
        <p:nvSpPr>
          <p:cNvPr id="5" name="Rectangle 1"/>
          <p:cNvSpPr>
            <a:spLocks noChangeArrowheads="1"/>
          </p:cNvSpPr>
          <p:nvPr/>
        </p:nvSpPr>
        <p:spPr bwMode="auto">
          <a:xfrm>
            <a:off x="207817" y="3380125"/>
            <a:ext cx="5777346"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buClrTx/>
            </a:pPr>
            <a:r>
              <a:rPr lang="en-US" dirty="0"/>
              <a:t> </a:t>
            </a:r>
            <a:r>
              <a:rPr lang="en-US" sz="1200" dirty="0"/>
              <a:t>Source: Housing Needs Data Report, Sebastopol 2021</a:t>
            </a:r>
          </a:p>
          <a:p>
            <a:pPr lvl="0" eaLnBrk="0" fontAlgn="base" hangingPunct="0">
              <a:spcBef>
                <a:spcPct val="0"/>
              </a:spcBef>
              <a:spcAft>
                <a:spcPct val="0"/>
              </a:spcAft>
              <a:buClrTx/>
            </a:pPr>
            <a:endParaRPr kumimoji="0" lang="en-US" altLang="en-US" sz="10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Racial Isolation Index: The Racial Isolation Index compares neighborhood composition to the overall demographics of the jurisdiction.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Range and Interpretation: The index ranges from 0 to 1, with higher values indicating a higher level of isolation for a particular racial or ethnic group.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White Residents in Sebastopol: According to the "Housing Needs Data Report, Sebastopol 2021," White residents in Sebastopol have an isolation index value of 0.747.</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Meaning of the Value: This value suggests that, on average, white residents in Sebastopol live in neighborhoods where approximately 74.7% of the residents are also white.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8105685"/>
              </p:ext>
            </p:extLst>
          </p:nvPr>
        </p:nvGraphicFramePr>
        <p:xfrm>
          <a:off x="6615546" y="1551709"/>
          <a:ext cx="5271654" cy="1878261"/>
        </p:xfrm>
        <a:graphic>
          <a:graphicData uri="http://schemas.openxmlformats.org/drawingml/2006/table">
            <a:tbl>
              <a:tblPr firstRow="1" firstCol="1" bandRow="1">
                <a:tableStyleId>{5C22544A-7EE6-4342-B048-85BDC9FD1C3A}</a:tableStyleId>
              </a:tblPr>
              <a:tblGrid>
                <a:gridCol w="1756842">
                  <a:extLst>
                    <a:ext uri="{9D8B030D-6E8A-4147-A177-3AD203B41FA5}">
                      <a16:colId xmlns:a16="http://schemas.microsoft.com/office/drawing/2014/main" val="1694279451"/>
                    </a:ext>
                  </a:extLst>
                </a:gridCol>
                <a:gridCol w="1757406">
                  <a:extLst>
                    <a:ext uri="{9D8B030D-6E8A-4147-A177-3AD203B41FA5}">
                      <a16:colId xmlns:a16="http://schemas.microsoft.com/office/drawing/2014/main" val="2137469193"/>
                    </a:ext>
                  </a:extLst>
                </a:gridCol>
                <a:gridCol w="1757406">
                  <a:extLst>
                    <a:ext uri="{9D8B030D-6E8A-4147-A177-3AD203B41FA5}">
                      <a16:colId xmlns:a16="http://schemas.microsoft.com/office/drawing/2014/main" val="1210724683"/>
                    </a:ext>
                  </a:extLst>
                </a:gridCol>
              </a:tblGrid>
              <a:tr h="234783">
                <a:tc>
                  <a:txBody>
                    <a:bodyPr/>
                    <a:lstStyle/>
                    <a:p>
                      <a:pPr marL="0" marR="0">
                        <a:lnSpc>
                          <a:spcPct val="107000"/>
                        </a:lnSpc>
                        <a:spcBef>
                          <a:spcPts val="0"/>
                        </a:spcBef>
                        <a:spcAft>
                          <a:spcPts val="0"/>
                        </a:spcAft>
                      </a:pPr>
                      <a:r>
                        <a:rPr lang="en-US" sz="1200">
                          <a:effectLst/>
                        </a:rPr>
                        <a:t>Race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7323492"/>
                  </a:ext>
                </a:extLst>
              </a:tr>
              <a:tr h="469565">
                <a:tc>
                  <a:txBody>
                    <a:bodyPr/>
                    <a:lstStyle/>
                    <a:p>
                      <a:pPr marL="0" marR="0">
                        <a:lnSpc>
                          <a:spcPct val="107000"/>
                        </a:lnSpc>
                        <a:spcBef>
                          <a:spcPts val="0"/>
                        </a:spcBef>
                        <a:spcAft>
                          <a:spcPts val="0"/>
                        </a:spcAft>
                      </a:pPr>
                      <a:r>
                        <a:rPr lang="en-US" sz="1200">
                          <a:effectLst/>
                        </a:rPr>
                        <a:t>Asian/Pacific Islander vs. 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4913564"/>
                  </a:ext>
                </a:extLst>
              </a:tr>
              <a:tr h="469565">
                <a:tc>
                  <a:txBody>
                    <a:bodyPr/>
                    <a:lstStyle/>
                    <a:p>
                      <a:pPr marL="0" marR="0">
                        <a:lnSpc>
                          <a:spcPct val="107000"/>
                        </a:lnSpc>
                        <a:spcBef>
                          <a:spcPts val="0"/>
                        </a:spcBef>
                        <a:spcAft>
                          <a:spcPts val="0"/>
                        </a:spcAft>
                      </a:pPr>
                      <a:r>
                        <a:rPr lang="en-US" sz="1200">
                          <a:effectLst/>
                        </a:rPr>
                        <a:t>Black/African American vs. 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0.211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44793"/>
                  </a:ext>
                </a:extLst>
              </a:tr>
              <a:tr h="234783">
                <a:tc>
                  <a:txBody>
                    <a:bodyPr/>
                    <a:lstStyle/>
                    <a:p>
                      <a:pPr marL="0" marR="0">
                        <a:lnSpc>
                          <a:spcPct val="107000"/>
                        </a:lnSpc>
                        <a:spcBef>
                          <a:spcPts val="0"/>
                        </a:spcBef>
                        <a:spcAft>
                          <a:spcPts val="0"/>
                        </a:spcAft>
                      </a:pPr>
                      <a:r>
                        <a:rPr lang="en-US" sz="1200">
                          <a:effectLst/>
                        </a:rPr>
                        <a:t>Latinx vs. White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8511048"/>
                  </a:ext>
                </a:extLst>
              </a:tr>
              <a:tr h="469565">
                <a:tc>
                  <a:txBody>
                    <a:bodyPr/>
                    <a:lstStyle/>
                    <a:p>
                      <a:pPr marL="0" marR="0">
                        <a:lnSpc>
                          <a:spcPct val="107000"/>
                        </a:lnSpc>
                        <a:spcBef>
                          <a:spcPts val="0"/>
                        </a:spcBef>
                        <a:spcAft>
                          <a:spcPts val="0"/>
                        </a:spcAft>
                      </a:pPr>
                      <a:r>
                        <a:rPr lang="en-US" sz="1200" dirty="0">
                          <a:effectLst/>
                        </a:rPr>
                        <a:t>People of Color vs. White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0.044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0.023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124433"/>
                  </a:ext>
                </a:extLst>
              </a:tr>
            </a:tbl>
          </a:graphicData>
        </a:graphic>
      </p:graphicFrame>
      <p:sp>
        <p:nvSpPr>
          <p:cNvPr id="7" name="Rectangle 6"/>
          <p:cNvSpPr/>
          <p:nvPr/>
        </p:nvSpPr>
        <p:spPr>
          <a:xfrm>
            <a:off x="6768491" y="1140484"/>
            <a:ext cx="5118709" cy="307777"/>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Racial Dissimilarity Index Values for Segregation within Sebastopol</a:t>
            </a:r>
            <a:endParaRPr lang="en-US" dirty="0"/>
          </a:p>
        </p:txBody>
      </p:sp>
      <p:sp>
        <p:nvSpPr>
          <p:cNvPr id="8" name="Rectangle 7"/>
          <p:cNvSpPr/>
          <p:nvPr/>
        </p:nvSpPr>
        <p:spPr>
          <a:xfrm>
            <a:off x="7209788" y="3429969"/>
            <a:ext cx="4083169" cy="322845"/>
          </a:xfrm>
          <a:prstGeom prst="rect">
            <a:avLst/>
          </a:prstGeom>
        </p:spPr>
        <p:txBody>
          <a:bodyPr wrap="none">
            <a:spAutoFit/>
          </a:bodyPr>
          <a:lstStyle/>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Source: Housing Needs Data Report, Sebastopol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615546" y="3864872"/>
            <a:ext cx="5271654" cy="2800767"/>
          </a:xfrm>
          <a:prstGeom prst="rect">
            <a:avLst/>
          </a:prstGeom>
        </p:spPr>
        <p:txBody>
          <a:bodyPr wrap="square">
            <a:spAutoFit/>
          </a:bodyPr>
          <a:lstStyle/>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Economic Disparities: People of color are more likely to experience poverty and financial instability due to historical exclusion from opportunities.</a:t>
            </a: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Housing Insecurity: Economic disparities can leave communities of color at a higher risk for housing insecurity, displacement, or homelessness.</a:t>
            </a: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Highest Poverty Rates: In Sebastopol, Black or African American residents experience the highest poverty rates.</a:t>
            </a:r>
          </a:p>
          <a:p>
            <a:pPr>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Followed by Hispanic or </a:t>
            </a:r>
            <a:r>
              <a:rPr lang="en-US" sz="1600" dirty="0" err="1">
                <a:solidFill>
                  <a:schemeClr val="tx1"/>
                </a:solidFill>
                <a:latin typeface="Calibri" panose="020F0502020204030204" pitchFamily="34" charset="0"/>
                <a:cs typeface="Calibri" panose="020F0502020204030204" pitchFamily="34" charset="0"/>
              </a:rPr>
              <a:t>Latinx</a:t>
            </a:r>
            <a:r>
              <a:rPr lang="en-US" sz="1600" dirty="0">
                <a:solidFill>
                  <a:schemeClr val="tx1"/>
                </a:solidFill>
                <a:latin typeface="Calibri" panose="020F0502020204030204" pitchFamily="34" charset="0"/>
                <a:cs typeface="Calibri" panose="020F0502020204030204" pitchFamily="34" charset="0"/>
              </a:rPr>
              <a:t> Residents: Following Black or African American residents, Hispanic or </a:t>
            </a:r>
            <a:r>
              <a:rPr lang="en-US" sz="1600" dirty="0" err="1">
                <a:solidFill>
                  <a:schemeClr val="tx1"/>
                </a:solidFill>
                <a:latin typeface="Calibri" panose="020F0502020204030204" pitchFamily="34" charset="0"/>
                <a:cs typeface="Calibri" panose="020F0502020204030204" pitchFamily="34" charset="0"/>
              </a:rPr>
              <a:t>Latinx</a:t>
            </a:r>
            <a:r>
              <a:rPr lang="en-US" sz="1600" dirty="0">
                <a:solidFill>
                  <a:schemeClr val="tx1"/>
                </a:solidFill>
                <a:latin typeface="Calibri" panose="020F0502020204030204" pitchFamily="34" charset="0"/>
                <a:cs typeface="Calibri" panose="020F0502020204030204" pitchFamily="34" charset="0"/>
              </a:rPr>
              <a:t> residents also face relatively high poverty rates in Sebastopol.</a:t>
            </a:r>
          </a:p>
        </p:txBody>
      </p:sp>
    </p:spTree>
    <p:extLst>
      <p:ext uri="{BB962C8B-B14F-4D97-AF65-F5344CB8AC3E}">
        <p14:creationId xmlns:p14="http://schemas.microsoft.com/office/powerpoint/2010/main" val="150233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87927" y="365126"/>
            <a:ext cx="10965873" cy="982412"/>
          </a:xfrm>
          <a:prstGeom prst="rect">
            <a:avLst/>
          </a:prstGeom>
          <a:solidFill>
            <a:srgbClr val="BBD6EE"/>
          </a:solidFill>
          <a:ln>
            <a:noFill/>
          </a:ln>
        </p:spPr>
        <p:txBody>
          <a:bodyPr spcFirstLastPara="1" wrap="square" lIns="91425" tIns="45700" rIns="91425" bIns="45700" anchor="ctr" anchorCtr="0">
            <a:norm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Calibri" panose="020F0502020204030204" pitchFamily="34" charset="0"/>
              </a:rPr>
              <a:t>Sebastopol City HDI by Census Tract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131" name="Google Shape;131;p18"/>
          <p:cNvGrpSpPr/>
          <p:nvPr/>
        </p:nvGrpSpPr>
        <p:grpSpPr>
          <a:xfrm>
            <a:off x="838200" y="3267498"/>
            <a:ext cx="6961909" cy="3142260"/>
            <a:chOff x="0" y="1728630"/>
            <a:chExt cx="6766932" cy="3142260"/>
          </a:xfrm>
        </p:grpSpPr>
        <p:sp>
          <p:nvSpPr>
            <p:cNvPr id="134" name="Google Shape;134;p18"/>
            <p:cNvSpPr/>
            <p:nvPr/>
          </p:nvSpPr>
          <p:spPr>
            <a:xfrm>
              <a:off x="0" y="1728630"/>
              <a:ext cx="6766932" cy="31422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txBox="1"/>
            <p:nvPr/>
          </p:nvSpPr>
          <p:spPr>
            <a:xfrm>
              <a:off x="0" y="4293096"/>
              <a:ext cx="4305530" cy="577794"/>
            </a:xfrm>
            <a:prstGeom prst="rect">
              <a:avLst/>
            </a:prstGeom>
            <a:noFill/>
            <a:ln>
              <a:noFill/>
            </a:ln>
          </p:spPr>
          <p:txBody>
            <a:bodyPr spcFirstLastPara="1" wrap="square" lIns="214850" tIns="29200" rIns="163575" bIns="292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endParaRPr sz="1800" dirty="0"/>
            </a:p>
          </p:txBody>
        </p:sp>
      </p:grpSp>
      <p:graphicFrame>
        <p:nvGraphicFramePr>
          <p:cNvPr id="2" name="Table 1"/>
          <p:cNvGraphicFramePr>
            <a:graphicFrameLocks noGrp="1"/>
          </p:cNvGraphicFramePr>
          <p:nvPr>
            <p:extLst>
              <p:ext uri="{D42A27DB-BD31-4B8C-83A1-F6EECF244321}">
                <p14:modId xmlns:p14="http://schemas.microsoft.com/office/powerpoint/2010/main" val="2875416409"/>
              </p:ext>
            </p:extLst>
          </p:nvPr>
        </p:nvGraphicFramePr>
        <p:xfrm>
          <a:off x="235528" y="1551138"/>
          <a:ext cx="7564582" cy="4280824"/>
        </p:xfrm>
        <a:graphic>
          <a:graphicData uri="http://schemas.openxmlformats.org/drawingml/2006/table">
            <a:tbl>
              <a:tblPr firstRow="1" firstCol="1" bandRow="1">
                <a:tableStyleId>{5C22544A-7EE6-4342-B048-85BDC9FD1C3A}</a:tableStyleId>
              </a:tblPr>
              <a:tblGrid>
                <a:gridCol w="961639">
                  <a:extLst>
                    <a:ext uri="{9D8B030D-6E8A-4147-A177-3AD203B41FA5}">
                      <a16:colId xmlns:a16="http://schemas.microsoft.com/office/drawing/2014/main" val="1112415033"/>
                    </a:ext>
                  </a:extLst>
                </a:gridCol>
                <a:gridCol w="660342">
                  <a:extLst>
                    <a:ext uri="{9D8B030D-6E8A-4147-A177-3AD203B41FA5}">
                      <a16:colId xmlns:a16="http://schemas.microsoft.com/office/drawing/2014/main" val="3050726963"/>
                    </a:ext>
                  </a:extLst>
                </a:gridCol>
                <a:gridCol w="686584">
                  <a:extLst>
                    <a:ext uri="{9D8B030D-6E8A-4147-A177-3AD203B41FA5}">
                      <a16:colId xmlns:a16="http://schemas.microsoft.com/office/drawing/2014/main" val="1852247533"/>
                    </a:ext>
                  </a:extLst>
                </a:gridCol>
                <a:gridCol w="788841">
                  <a:extLst>
                    <a:ext uri="{9D8B030D-6E8A-4147-A177-3AD203B41FA5}">
                      <a16:colId xmlns:a16="http://schemas.microsoft.com/office/drawing/2014/main" val="575573513"/>
                    </a:ext>
                  </a:extLst>
                </a:gridCol>
                <a:gridCol w="736251">
                  <a:extLst>
                    <a:ext uri="{9D8B030D-6E8A-4147-A177-3AD203B41FA5}">
                      <a16:colId xmlns:a16="http://schemas.microsoft.com/office/drawing/2014/main" val="293186337"/>
                    </a:ext>
                  </a:extLst>
                </a:gridCol>
                <a:gridCol w="736251">
                  <a:extLst>
                    <a:ext uri="{9D8B030D-6E8A-4147-A177-3AD203B41FA5}">
                      <a16:colId xmlns:a16="http://schemas.microsoft.com/office/drawing/2014/main" val="4090487275"/>
                    </a:ext>
                  </a:extLst>
                </a:gridCol>
                <a:gridCol w="680741">
                  <a:extLst>
                    <a:ext uri="{9D8B030D-6E8A-4147-A177-3AD203B41FA5}">
                      <a16:colId xmlns:a16="http://schemas.microsoft.com/office/drawing/2014/main" val="1910473964"/>
                    </a:ext>
                  </a:extLst>
                </a:gridCol>
                <a:gridCol w="683662">
                  <a:extLst>
                    <a:ext uri="{9D8B030D-6E8A-4147-A177-3AD203B41FA5}">
                      <a16:colId xmlns:a16="http://schemas.microsoft.com/office/drawing/2014/main" val="1884346110"/>
                    </a:ext>
                  </a:extLst>
                </a:gridCol>
                <a:gridCol w="473305">
                  <a:extLst>
                    <a:ext uri="{9D8B030D-6E8A-4147-A177-3AD203B41FA5}">
                      <a16:colId xmlns:a16="http://schemas.microsoft.com/office/drawing/2014/main" val="3713838984"/>
                    </a:ext>
                  </a:extLst>
                </a:gridCol>
                <a:gridCol w="631072">
                  <a:extLst>
                    <a:ext uri="{9D8B030D-6E8A-4147-A177-3AD203B41FA5}">
                      <a16:colId xmlns:a16="http://schemas.microsoft.com/office/drawing/2014/main" val="1030542616"/>
                    </a:ext>
                  </a:extLst>
                </a:gridCol>
                <a:gridCol w="525894">
                  <a:extLst>
                    <a:ext uri="{9D8B030D-6E8A-4147-A177-3AD203B41FA5}">
                      <a16:colId xmlns:a16="http://schemas.microsoft.com/office/drawing/2014/main" val="134259952"/>
                    </a:ext>
                  </a:extLst>
                </a:gridCol>
              </a:tblGrid>
              <a:tr h="1657386">
                <a:tc>
                  <a:txBody>
                    <a:bodyPr/>
                    <a:lstStyle/>
                    <a:p>
                      <a:pPr marL="0" marR="0">
                        <a:lnSpc>
                          <a:spcPct val="107000"/>
                        </a:lnSpc>
                        <a:spcBef>
                          <a:spcPts val="0"/>
                        </a:spcBef>
                        <a:spcAft>
                          <a:spcPts val="80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Human Development Index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Life Expectancy at birth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Less than High School  (% of adults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At least Bachelor’s Degree (% of adults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Graduate or Professional degree (% of adults 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School Enrollment (%) ages 3 to 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Median Earnings($)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Health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dirty="0">
                          <a:effectLst/>
                        </a:rPr>
                        <a:t>Education Index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Income Index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726568"/>
                  </a:ext>
                </a:extLst>
              </a:tr>
              <a:tr h="476989">
                <a:tc>
                  <a:txBody>
                    <a:bodyPr/>
                    <a:lstStyle/>
                    <a:p>
                      <a:pPr marL="0" marR="0">
                        <a:lnSpc>
                          <a:spcPct val="107000"/>
                        </a:lnSpc>
                        <a:spcBef>
                          <a:spcPts val="0"/>
                        </a:spcBef>
                        <a:spcAft>
                          <a:spcPts val="800"/>
                        </a:spcAft>
                      </a:pPr>
                      <a:r>
                        <a:rPr lang="en-US" sz="1000">
                          <a:effectLst/>
                        </a:rPr>
                        <a:t>Sonoma County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37.8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40,531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998317"/>
                  </a:ext>
                </a:extLst>
              </a:tr>
              <a:tr h="476989">
                <a:tc>
                  <a:txBody>
                    <a:bodyPr/>
                    <a:lstStyle/>
                    <a:p>
                      <a:pPr marL="0" marR="0">
                        <a:lnSpc>
                          <a:spcPct val="107000"/>
                        </a:lnSpc>
                        <a:spcBef>
                          <a:spcPts val="0"/>
                        </a:spcBef>
                        <a:spcAft>
                          <a:spcPts val="800"/>
                        </a:spcAft>
                      </a:pPr>
                      <a:r>
                        <a:rPr lang="en-US" sz="1000">
                          <a:effectLst/>
                        </a:rPr>
                        <a:t>South West Sebastopol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31,170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459362"/>
                  </a:ext>
                </a:extLst>
              </a:tr>
              <a:tr h="476989">
                <a:tc>
                  <a:txBody>
                    <a:bodyPr/>
                    <a:lstStyle/>
                    <a:p>
                      <a:pPr marL="0" marR="0">
                        <a:lnSpc>
                          <a:spcPct val="107000"/>
                        </a:lnSpc>
                        <a:spcBef>
                          <a:spcPts val="0"/>
                        </a:spcBef>
                        <a:spcAft>
                          <a:spcPts val="800"/>
                        </a:spcAft>
                      </a:pPr>
                      <a:r>
                        <a:rPr lang="en-US" sz="1000">
                          <a:effectLst/>
                        </a:rPr>
                        <a:t>North Sebastopol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44.6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38,097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000">
                          <a:effectLst/>
                        </a:rPr>
                        <a:t>5.53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891513"/>
                  </a:ext>
                </a:extLst>
              </a:tr>
              <a:tr h="715482">
                <a:tc>
                  <a:txBody>
                    <a:bodyPr/>
                    <a:lstStyle/>
                    <a:p>
                      <a:pPr marL="0" marR="0">
                        <a:lnSpc>
                          <a:spcPct val="107000"/>
                        </a:lnSpc>
                        <a:spcBef>
                          <a:spcPts val="0"/>
                        </a:spcBef>
                        <a:spcAft>
                          <a:spcPts val="800"/>
                        </a:spcAft>
                      </a:pPr>
                      <a:r>
                        <a:rPr lang="en-US" sz="1000">
                          <a:effectLst/>
                        </a:rPr>
                        <a:t>West Sebastopol/Graton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41.4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36,736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5.28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1531946"/>
                  </a:ext>
                </a:extLst>
              </a:tr>
              <a:tr h="476989">
                <a:tc>
                  <a:txBody>
                    <a:bodyPr/>
                    <a:lstStyle/>
                    <a:p>
                      <a:pPr marL="0" marR="0">
                        <a:lnSpc>
                          <a:spcPct val="107000"/>
                        </a:lnSpc>
                        <a:spcBef>
                          <a:spcPts val="0"/>
                        </a:spcBef>
                        <a:spcAft>
                          <a:spcPts val="800"/>
                        </a:spcAft>
                      </a:pPr>
                      <a:r>
                        <a:rPr lang="en-US" sz="1000">
                          <a:effectLst/>
                        </a:rPr>
                        <a:t>Southeast Sebastopol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80.03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dirty="0">
                          <a:effectLst/>
                        </a:rPr>
                        <a:t>44.7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79.6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31,676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5.96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000">
                          <a:effectLst/>
                        </a:rPr>
                        <a:t>6.71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02619"/>
                  </a:ext>
                </a:extLst>
              </a:tr>
            </a:tbl>
          </a:graphicData>
        </a:graphic>
      </p:graphicFrame>
      <p:sp>
        <p:nvSpPr>
          <p:cNvPr id="3" name="Rectangle 2"/>
          <p:cNvSpPr/>
          <p:nvPr/>
        </p:nvSpPr>
        <p:spPr>
          <a:xfrm>
            <a:off x="1284982" y="5831964"/>
            <a:ext cx="3858749" cy="307777"/>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Source: A Portrait of Sonoma County 2021 Update</a:t>
            </a:r>
            <a:endParaRPr lang="en-US" dirty="0"/>
          </a:p>
        </p:txBody>
      </p:sp>
      <p:sp>
        <p:nvSpPr>
          <p:cNvPr id="4" name="Rectangle 3"/>
          <p:cNvSpPr/>
          <p:nvPr/>
        </p:nvSpPr>
        <p:spPr>
          <a:xfrm>
            <a:off x="8188037" y="1726839"/>
            <a:ext cx="3906981" cy="4278094"/>
          </a:xfrm>
          <a:prstGeom prst="rect">
            <a:avLst/>
          </a:prstGeom>
        </p:spPr>
        <p:txBody>
          <a:bodyPr wrap="square">
            <a:spAutoFit/>
          </a:bodyPr>
          <a:lstStyle/>
          <a:p>
            <a:pPr>
              <a:buFont typeface="Arial" panose="020B0604020202020204" pitchFamily="34" charset="0"/>
              <a:buChar char="•"/>
            </a:pPr>
            <a:r>
              <a:rPr lang="en-US" sz="1800" dirty="0">
                <a:solidFill>
                  <a:srgbClr val="374151"/>
                </a:solidFill>
                <a:latin typeface="Calibri" panose="020F0502020204030204" pitchFamily="34" charset="0"/>
                <a:cs typeface="Calibri" panose="020F0502020204030204" pitchFamily="34" charset="0"/>
              </a:rPr>
              <a:t>South West Sebastopol: Has the highest level of human development </a:t>
            </a:r>
          </a:p>
          <a:p>
            <a:pPr>
              <a:buFont typeface="Arial" panose="020B0604020202020204" pitchFamily="34" charset="0"/>
              <a:buChar char="•"/>
            </a:pPr>
            <a:r>
              <a:rPr lang="en-US" sz="1800" dirty="0">
                <a:solidFill>
                  <a:srgbClr val="374151"/>
                </a:solidFill>
                <a:latin typeface="Calibri" panose="020F0502020204030204" pitchFamily="34" charset="0"/>
                <a:cs typeface="Calibri" panose="020F0502020204030204" pitchFamily="34" charset="0"/>
              </a:rPr>
              <a:t>North Sebastopol: Has a slightly lower HDI value compared to South West Sebastopol.</a:t>
            </a:r>
          </a:p>
          <a:p>
            <a:pPr>
              <a:buFont typeface="Arial" panose="020B0604020202020204" pitchFamily="34" charset="0"/>
              <a:buChar char="•"/>
            </a:pPr>
            <a:r>
              <a:rPr lang="en-US" sz="1800" dirty="0">
                <a:solidFill>
                  <a:srgbClr val="374151"/>
                </a:solidFill>
                <a:latin typeface="Calibri" panose="020F0502020204030204" pitchFamily="34" charset="0"/>
                <a:cs typeface="Calibri" panose="020F0502020204030204" pitchFamily="34" charset="0"/>
              </a:rPr>
              <a:t>Southeast Sebastopol: Have lower HDI values compared to other areas.</a:t>
            </a:r>
          </a:p>
          <a:p>
            <a:pPr marL="742950" lvl="1" indent="-285750">
              <a:buFont typeface="Arial" panose="020B0604020202020204" pitchFamily="34" charset="0"/>
              <a:buChar char="•"/>
            </a:pPr>
            <a:r>
              <a:rPr lang="en-US" sz="1800" i="1" dirty="0">
                <a:solidFill>
                  <a:srgbClr val="374151"/>
                </a:solidFill>
                <a:latin typeface="Calibri" panose="020F0502020204030204" pitchFamily="34" charset="0"/>
                <a:cs typeface="Calibri" panose="020F0502020204030204" pitchFamily="34" charset="0"/>
              </a:rPr>
              <a:t>Indicates a need for more support or resources to improve health, education, and the standard of living for residents in these areas.</a:t>
            </a:r>
          </a:p>
          <a:p>
            <a:pPr marL="742950" lvl="1" indent="-285750">
              <a:buFont typeface="Arial" panose="020B0604020202020204" pitchFamily="34" charset="0"/>
              <a:buChar char="•"/>
            </a:pPr>
            <a:endParaRPr lang="en-US" dirty="0">
              <a:solidFill>
                <a:srgbClr val="374151"/>
              </a:solidFill>
              <a:latin typeface="Söhne"/>
            </a:endParaRPr>
          </a:p>
          <a:p>
            <a:pPr marL="742950" lvl="1" indent="-285750">
              <a:buFont typeface="Arial" panose="020B0604020202020204" pitchFamily="34" charset="0"/>
              <a:buChar char="•"/>
            </a:pPr>
            <a:endParaRPr lang="en-US" dirty="0">
              <a:solidFill>
                <a:srgbClr val="374151"/>
              </a:solidFill>
              <a:latin typeface="Söhne"/>
            </a:endParaRPr>
          </a:p>
          <a:p>
            <a:pPr marL="742950" lvl="1" indent="-285750">
              <a:buFont typeface="Arial" panose="020B0604020202020204" pitchFamily="34" charset="0"/>
              <a:buChar char="•"/>
            </a:pPr>
            <a:endParaRPr lang="en-US" dirty="0">
              <a:solidFill>
                <a:srgbClr val="374151"/>
              </a:solidFill>
              <a:latin typeface="Söhne"/>
            </a:endParaRPr>
          </a:p>
          <a:p>
            <a:pPr marL="742950" lvl="1" indent="-285750">
              <a:buFont typeface="Arial" panose="020B0604020202020204" pitchFamily="34" charset="0"/>
              <a:buChar char="•"/>
            </a:pPr>
            <a:endParaRPr lang="en-US" dirty="0">
              <a:solidFill>
                <a:srgbClr val="374151"/>
              </a:solidFill>
              <a:latin typeface="Söhn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19"/>
          <p:cNvPicPr preferRelativeResize="0"/>
          <p:nvPr/>
        </p:nvPicPr>
        <p:blipFill rotWithShape="1">
          <a:blip r:embed="rId3">
            <a:alphaModFix/>
          </a:blip>
          <a:srcRect r="9091" b="23391"/>
          <a:stretch/>
        </p:blipFill>
        <p:spPr>
          <a:xfrm>
            <a:off x="0" y="156127"/>
            <a:ext cx="12191980" cy="6857990"/>
          </a:xfrm>
          <a:prstGeom prst="rect">
            <a:avLst/>
          </a:prstGeom>
          <a:noFill/>
          <a:ln>
            <a:noFill/>
          </a:ln>
        </p:spPr>
      </p:pic>
      <p:sp>
        <p:nvSpPr>
          <p:cNvPr id="143" name="Google Shape;143;p19"/>
          <p:cNvSpPr/>
          <p:nvPr/>
        </p:nvSpPr>
        <p:spPr>
          <a:xfrm>
            <a:off x="0" y="0"/>
            <a:ext cx="12192000" cy="6858000"/>
          </a:xfrm>
          <a:prstGeom prst="rect">
            <a:avLst/>
          </a:prstGeom>
          <a:gradFill>
            <a:gsLst>
              <a:gs pos="0">
                <a:srgbClr val="E7E6E6">
                  <a:alpha val="67843"/>
                </a:srgbClr>
              </a:gs>
              <a:gs pos="10000">
                <a:srgbClr val="E7E6E6">
                  <a:alpha val="67843"/>
                </a:srgbClr>
              </a:gs>
              <a:gs pos="85000">
                <a:srgbClr val="E7E6E6">
                  <a:alpha val="96862"/>
                </a:srgbClr>
              </a:gs>
              <a:gs pos="100000">
                <a:srgbClr val="E7E6E6">
                  <a:alpha val="9686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9"/>
          <p:cNvSpPr txBox="1">
            <a:spLocks noGrp="1"/>
          </p:cNvSpPr>
          <p:nvPr>
            <p:ph type="title"/>
          </p:nvPr>
        </p:nvSpPr>
        <p:spPr>
          <a:xfrm>
            <a:off x="838200" y="365125"/>
            <a:ext cx="10515600" cy="1325563"/>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2800" b="1" dirty="0">
                <a:latin typeface="Calibri" panose="020F0502020204030204" pitchFamily="34" charset="0"/>
                <a:ea typeface="Arial"/>
                <a:cs typeface="Calibri" panose="020F0502020204030204" pitchFamily="34" charset="0"/>
                <a:sym typeface="Arial"/>
              </a:rPr>
              <a:t>Employment Rate </a:t>
            </a:r>
            <a:endParaRPr sz="2800" b="1" dirty="0">
              <a:latin typeface="Calibri" panose="020F0502020204030204" pitchFamily="34" charset="0"/>
              <a:cs typeface="Calibri" panose="020F0502020204030204" pitchFamily="34" charset="0"/>
            </a:endParaRPr>
          </a:p>
        </p:txBody>
      </p:sp>
      <p:grpSp>
        <p:nvGrpSpPr>
          <p:cNvPr id="145" name="Google Shape;145;p19"/>
          <p:cNvGrpSpPr/>
          <p:nvPr/>
        </p:nvGrpSpPr>
        <p:grpSpPr>
          <a:xfrm>
            <a:off x="838200" y="2022050"/>
            <a:ext cx="10515600" cy="3958486"/>
            <a:chOff x="0" y="196425"/>
            <a:chExt cx="10515600" cy="3958486"/>
          </a:xfrm>
        </p:grpSpPr>
        <p:sp>
          <p:nvSpPr>
            <p:cNvPr id="146" name="Google Shape;146;p19"/>
            <p:cNvSpPr/>
            <p:nvPr/>
          </p:nvSpPr>
          <p:spPr>
            <a:xfrm>
              <a:off x="0" y="196425"/>
              <a:ext cx="10515600" cy="1279175"/>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txBox="1"/>
            <p:nvPr/>
          </p:nvSpPr>
          <p:spPr>
            <a:xfrm>
              <a:off x="62444" y="258869"/>
              <a:ext cx="10390712" cy="1154287"/>
            </a:xfrm>
            <a:prstGeom prst="rect">
              <a:avLst/>
            </a:prstGeom>
            <a:noFill/>
            <a:ln>
              <a:noFill/>
            </a:ln>
          </p:spPr>
          <p:txBody>
            <a:bodyPr spcFirstLastPara="1" wrap="square" lIns="80000" tIns="80000" rIns="80000" bIns="80000" anchor="ctr" anchorCtr="0">
              <a:noAutofit/>
            </a:bodyPr>
            <a:lstStyle/>
            <a:p>
              <a:pPr lvl="0">
                <a:lnSpc>
                  <a:spcPct val="90000"/>
                </a:lnSpc>
                <a:buClr>
                  <a:schemeClr val="lt1"/>
                </a:buClr>
                <a:buSzPts val="2100"/>
              </a:pPr>
              <a:r>
                <a:rPr lang="en-US" sz="1800" dirty="0">
                  <a:latin typeface="Calibri" panose="020F0502020204030204" pitchFamily="34" charset="0"/>
                  <a:cs typeface="Calibri" panose="020F0502020204030204" pitchFamily="34" charset="0"/>
                </a:rPr>
                <a:t>According to Economic Development Report, 2019, Sebastopol city has a higher annual average unemployment rate that is 4.12% as compared to the rest of Sonoma County cities.</a:t>
              </a:r>
              <a:endParaRPr sz="1800" dirty="0">
                <a:latin typeface="Calibri" panose="020F0502020204030204" pitchFamily="34" charset="0"/>
                <a:cs typeface="Calibri" panose="020F0502020204030204" pitchFamily="34" charset="0"/>
              </a:endParaRPr>
            </a:p>
          </p:txBody>
        </p:sp>
        <p:sp>
          <p:nvSpPr>
            <p:cNvPr id="148" name="Google Shape;148;p19"/>
            <p:cNvSpPr/>
            <p:nvPr/>
          </p:nvSpPr>
          <p:spPr>
            <a:xfrm>
              <a:off x="0" y="1536081"/>
              <a:ext cx="10515600" cy="1279175"/>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p:nvPr/>
          </p:nvSpPr>
          <p:spPr>
            <a:xfrm>
              <a:off x="62444" y="1598525"/>
              <a:ext cx="10390712" cy="1154287"/>
            </a:xfrm>
            <a:prstGeom prst="rect">
              <a:avLst/>
            </a:prstGeom>
            <a:noFill/>
            <a:ln>
              <a:noFill/>
            </a:ln>
          </p:spPr>
          <p:txBody>
            <a:bodyPr spcFirstLastPara="1" wrap="square" lIns="80000" tIns="80000" rIns="80000" bIns="80000" anchor="ctr" anchorCtr="0">
              <a:noAutofit/>
            </a:bodyPr>
            <a:lstStyle/>
            <a:p>
              <a:pPr lvl="0">
                <a:lnSpc>
                  <a:spcPct val="90000"/>
                </a:lnSpc>
                <a:buClr>
                  <a:schemeClr val="lt1"/>
                </a:buClr>
                <a:buSzPts val="2100"/>
              </a:pPr>
              <a:r>
                <a:rPr lang="en-US" sz="1800" dirty="0">
                  <a:latin typeface="Calibri" panose="020F0502020204030204" pitchFamily="34" charset="0"/>
                  <a:cs typeface="Calibri" panose="020F0502020204030204" pitchFamily="34" charset="0"/>
                </a:rPr>
                <a:t>One potential cause of the higher unemployment rate in Sebastopol city could be related to the types of industries and businesses in Sebastopol. Another factor can be a mismatch between the skills of the local workforce and the needs of the local employers.</a:t>
              </a:r>
              <a:endParaRPr sz="1800" dirty="0">
                <a:latin typeface="Calibri" panose="020F0502020204030204" pitchFamily="34" charset="0"/>
                <a:cs typeface="Calibri" panose="020F0502020204030204" pitchFamily="34" charset="0"/>
              </a:endParaRPr>
            </a:p>
          </p:txBody>
        </p:sp>
        <p:sp>
          <p:nvSpPr>
            <p:cNvPr id="150" name="Google Shape;150;p19"/>
            <p:cNvSpPr/>
            <p:nvPr/>
          </p:nvSpPr>
          <p:spPr>
            <a:xfrm>
              <a:off x="0" y="2875736"/>
              <a:ext cx="10515600" cy="1279175"/>
            </a:xfrm>
            <a:prstGeom prst="roundRect">
              <a:avLst>
                <a:gd name="adj" fmla="val 16667"/>
              </a:avLst>
            </a:prstGeom>
            <a:gradFill>
              <a:gsLst>
                <a:gs pos="0">
                  <a:srgbClr val="6EA5DA"/>
                </a:gs>
                <a:gs pos="50000">
                  <a:srgbClr val="529BDA"/>
                </a:gs>
                <a:gs pos="100000">
                  <a:srgbClr val="4188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txBox="1"/>
            <p:nvPr/>
          </p:nvSpPr>
          <p:spPr>
            <a:xfrm>
              <a:off x="62444" y="2938180"/>
              <a:ext cx="10390712" cy="1154287"/>
            </a:xfrm>
            <a:prstGeom prst="rect">
              <a:avLst/>
            </a:prstGeom>
            <a:noFill/>
            <a:ln>
              <a:noFill/>
            </a:ln>
          </p:spPr>
          <p:txBody>
            <a:bodyPr spcFirstLastPara="1" wrap="square" lIns="80000" tIns="80000" rIns="80000" bIns="80000" anchor="ctr" anchorCtr="0">
              <a:noAutofit/>
            </a:bodyPr>
            <a:lstStyle/>
            <a:p>
              <a:pPr lvl="0">
                <a:lnSpc>
                  <a:spcPct val="90000"/>
                </a:lnSpc>
                <a:buClr>
                  <a:schemeClr val="lt1"/>
                </a:buClr>
                <a:buSzPts val="2100"/>
              </a:pPr>
              <a:r>
                <a:rPr lang="en-US" sz="1800" dirty="0">
                  <a:latin typeface="Calibri" panose="020F0502020204030204" pitchFamily="34" charset="0"/>
                  <a:cs typeface="Calibri" panose="020F0502020204030204" pitchFamily="34" charset="0"/>
                </a:rPr>
                <a:t>Sebastopol's unemployment rate has been decreasing over the last two years, declining by 0.8% since 2017, in line with the trend in Sonoma County</a:t>
              </a:r>
              <a:endParaRPr sz="1800" dirty="0">
                <a:latin typeface="Calibri" panose="020F0502020204030204" pitchFamily="34" charset="0"/>
                <a:cs typeface="Calibri" panose="020F050202020403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2021</Words>
  <Application>Microsoft Office PowerPoint</Application>
  <PresentationFormat>Widescreen</PresentationFormat>
  <Paragraphs>306</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Calibiri</vt:lpstr>
      <vt:lpstr>Calibri</vt:lpstr>
      <vt:lpstr>Söhne</vt:lpstr>
      <vt:lpstr>Times New Roman</vt:lpstr>
      <vt:lpstr>Office Theme</vt:lpstr>
      <vt:lpstr>  </vt:lpstr>
      <vt:lpstr>Community Assessment Process</vt:lpstr>
      <vt:lpstr> </vt:lpstr>
      <vt:lpstr>Population </vt:lpstr>
      <vt:lpstr> Race and Ethnicity </vt:lpstr>
      <vt:lpstr>PowerPoint Presentation</vt:lpstr>
      <vt:lpstr>Racism and Discrimination </vt:lpstr>
      <vt:lpstr>Sebastopol City HDI by Census Tract</vt:lpstr>
      <vt:lpstr>Employment Rate </vt:lpstr>
      <vt:lpstr>Housing and Homeless</vt:lpstr>
      <vt:lpstr>Mental Health</vt:lpstr>
      <vt:lpstr>Disadvantaged Communities (DACs)</vt:lpstr>
      <vt:lpstr>Tobacco Use </vt:lpstr>
      <vt:lpstr>Tobacco Use </vt:lpstr>
      <vt:lpstr>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Waqar Ahmad</dc:creator>
  <cp:lastModifiedBy>Sandra Bodley</cp:lastModifiedBy>
  <cp:revision>23</cp:revision>
  <dcterms:modified xsi:type="dcterms:W3CDTF">2023-06-02T15:48:18Z</dcterms:modified>
</cp:coreProperties>
</file>